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21" r:id="rId1"/>
  </p:sldMasterIdLst>
  <p:notesMasterIdLst>
    <p:notesMasterId r:id="rId16"/>
  </p:notesMasterIdLst>
  <p:sldIdLst>
    <p:sldId id="256" r:id="rId2"/>
    <p:sldId id="258" r:id="rId3"/>
    <p:sldId id="259" r:id="rId4"/>
    <p:sldId id="260" r:id="rId5"/>
    <p:sldId id="261" r:id="rId6"/>
    <p:sldId id="262" r:id="rId7"/>
    <p:sldId id="263" r:id="rId8"/>
    <p:sldId id="271" r:id="rId9"/>
    <p:sldId id="275" r:id="rId10"/>
    <p:sldId id="267" r:id="rId11"/>
    <p:sldId id="268" r:id="rId12"/>
    <p:sldId id="272" r:id="rId13"/>
    <p:sldId id="274" r:id="rId14"/>
    <p:sldId id="278" r:id="rId15"/>
  </p:sldIdLst>
  <p:sldSz cx="12192000" cy="6858000"/>
  <p:notesSz cx="10972800" cy="14630400"/>
  <p:embeddedFontLst>
    <p:embeddedFont>
      <p:font typeface="Sora Light" pitchFamily="2" charset="0"/>
      <p:regular r:id="rId17"/>
    </p:embeddedFont>
    <p:embeddedFont>
      <p:font typeface="游ゴシック" panose="020B0400000000000000" pitchFamily="34" charset="-128"/>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81C99-3367-1C4A-AF36-70004AC50FBE}" v="3" dt="2026-02-10T07:44:45.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5" autoAdjust="0"/>
    <p:restoredTop sz="96301"/>
  </p:normalViewPr>
  <p:slideViewPr>
    <p:cSldViewPr snapToGrid="0" snapToObjects="1">
      <p:cViewPr varScale="1">
        <p:scale>
          <a:sx n="122" d="100"/>
          <a:sy n="122" d="100"/>
        </p:scale>
        <p:origin x="3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作道 文恵" userId="f70afb77-2a7c-4506-a6e3-bf8a31e1eb6e" providerId="ADAL" clId="{67990A13-96C0-5E9B-A70D-F097E8E7DEC0}"/>
    <pc:docChg chg="undo custSel modSld">
      <pc:chgData name="作道 文恵" userId="f70afb77-2a7c-4506-a6e3-bf8a31e1eb6e" providerId="ADAL" clId="{67990A13-96C0-5E9B-A70D-F097E8E7DEC0}" dt="2026-02-10T08:54:02.951" v="35" actId="1076"/>
      <pc:docMkLst>
        <pc:docMk/>
      </pc:docMkLst>
      <pc:sldChg chg="modSp mod">
        <pc:chgData name="作道 文恵" userId="f70afb77-2a7c-4506-a6e3-bf8a31e1eb6e" providerId="ADAL" clId="{67990A13-96C0-5E9B-A70D-F097E8E7DEC0}" dt="2026-02-10T08:54:02.951" v="35" actId="1076"/>
        <pc:sldMkLst>
          <pc:docMk/>
          <pc:sldMk cId="0" sldId="256"/>
        </pc:sldMkLst>
        <pc:spChg chg="mod">
          <ac:chgData name="作道 文恵" userId="f70afb77-2a7c-4506-a6e3-bf8a31e1eb6e" providerId="ADAL" clId="{67990A13-96C0-5E9B-A70D-F097E8E7DEC0}" dt="2026-02-10T08:54:00.854" v="34" actId="1076"/>
          <ac:spMkLst>
            <pc:docMk/>
            <pc:sldMk cId="0" sldId="256"/>
            <ac:spMk id="2" creationId="{50A00CCB-8D05-CC0C-9F80-8191B2ACBBCF}"/>
          </ac:spMkLst>
        </pc:spChg>
        <pc:spChg chg="mod">
          <ac:chgData name="作道 文恵" userId="f70afb77-2a7c-4506-a6e3-bf8a31e1eb6e" providerId="ADAL" clId="{67990A13-96C0-5E9B-A70D-F097E8E7DEC0}" dt="2026-02-10T08:54:02.951" v="35" actId="1076"/>
          <ac:spMkLst>
            <pc:docMk/>
            <pc:sldMk cId="0" sldId="256"/>
            <ac:spMk id="3" creationId="{159FAE88-D496-E559-3132-1E28DD9E6C11}"/>
          </ac:spMkLst>
        </pc:spChg>
        <pc:spChg chg="mod">
          <ac:chgData name="作道 文恵" userId="f70afb77-2a7c-4506-a6e3-bf8a31e1eb6e" providerId="ADAL" clId="{67990A13-96C0-5E9B-A70D-F097E8E7DEC0}" dt="2026-02-10T08:53:34.663" v="26" actId="1076"/>
          <ac:spMkLst>
            <pc:docMk/>
            <pc:sldMk cId="0" sldId="256"/>
            <ac:spMk id="8" creationId="{7898A522-7F68-F2D2-619D-9CA541E35B24}"/>
          </ac:spMkLst>
        </pc:spChg>
      </pc:sldChg>
      <pc:sldChg chg="modSp mod">
        <pc:chgData name="作道 文恵" userId="f70afb77-2a7c-4506-a6e3-bf8a31e1eb6e" providerId="ADAL" clId="{67990A13-96C0-5E9B-A70D-F097E8E7DEC0}" dt="2026-02-10T07:47:47.755" v="11" actId="14100"/>
        <pc:sldMkLst>
          <pc:docMk/>
          <pc:sldMk cId="0" sldId="267"/>
        </pc:sldMkLst>
        <pc:spChg chg="mod">
          <ac:chgData name="作道 文恵" userId="f70afb77-2a7c-4506-a6e3-bf8a31e1eb6e" providerId="ADAL" clId="{67990A13-96C0-5E9B-A70D-F097E8E7DEC0}" dt="2026-02-10T07:47:47.755" v="11" actId="14100"/>
          <ac:spMkLst>
            <pc:docMk/>
            <pc:sldMk cId="0" sldId="267"/>
            <ac:spMk id="22" creationId="{BB6603A2-0847-4B44-7463-6082151080E1}"/>
          </ac:spMkLst>
        </pc:spChg>
        <pc:picChg chg="mod">
          <ac:chgData name="作道 文恵" userId="f70afb77-2a7c-4506-a6e3-bf8a31e1eb6e" providerId="ADAL" clId="{67990A13-96C0-5E9B-A70D-F097E8E7DEC0}" dt="2026-02-10T07:47:43.614" v="10" actId="14100"/>
          <ac:picMkLst>
            <pc:docMk/>
            <pc:sldMk cId="0" sldId="267"/>
            <ac:picMk id="18" creationId="{13AD7976-A217-2328-1A90-6F037BCCCD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356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0D90-2D22-0D6B-1D8A-EA88D620B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0F747-CA3F-7B85-43F6-9CB617C9A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692AB-6794-8849-5814-5B6D751B8B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3D4C94-30F6-A7B9-8F85-7D2D644B7AC4}"/>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8803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8224-C298-8906-170D-05D759571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2E798-4719-CE21-C6EB-32CEB4FD8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7443E-6E34-F89D-2D8E-046783F33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8FC69-2158-F61E-92A0-A4C6CE6A25BA}"/>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46932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46212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62533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39342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48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54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0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3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94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33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88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970609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9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40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2/10/26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29758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313875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944022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746091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61068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2/10/26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4667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2/10/26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26185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0489916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1" r:id="rId19"/>
    <p:sldLayoutId id="2147483843" r:id="rId20"/>
    <p:sldLayoutId id="2147483844" r:id="rId2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36CE4E7-6323-329A-EF3C-6FD729B0DA7E}"/>
              </a:ext>
            </a:extLst>
          </p:cNvPr>
          <p:cNvPicPr>
            <a:picLocks noChangeAspect="1"/>
          </p:cNvPicPr>
          <p:nvPr/>
        </p:nvPicPr>
        <p:blipFill>
          <a:blip r:embed="rId3"/>
          <a:stretch>
            <a:fillRect/>
          </a:stretch>
        </p:blipFill>
        <p:spPr>
          <a:xfrm>
            <a:off x="6478113" y="2483951"/>
            <a:ext cx="5168902" cy="3214973"/>
          </a:xfrm>
          <a:prstGeom prst="rect">
            <a:avLst/>
          </a:prstGeom>
        </p:spPr>
      </p:pic>
      <p:sp>
        <p:nvSpPr>
          <p:cNvPr id="8" name="四角形: 1 つの角を切り取る 7">
            <a:extLst>
              <a:ext uri="{FF2B5EF4-FFF2-40B4-BE49-F238E27FC236}">
                <a16:creationId xmlns:a16="http://schemas.microsoft.com/office/drawing/2014/main" id="{7898A522-7F68-F2D2-619D-9CA541E35B24}"/>
              </a:ext>
            </a:extLst>
          </p:cNvPr>
          <p:cNvSpPr/>
          <p:nvPr/>
        </p:nvSpPr>
        <p:spPr>
          <a:xfrm>
            <a:off x="462087" y="2067469"/>
            <a:ext cx="5796000" cy="4597910"/>
          </a:xfrm>
          <a:prstGeom prst="snip1Rect">
            <a:avLst/>
          </a:prstGeom>
          <a:solidFill>
            <a:srgbClr val="33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3200" b="1" dirty="0">
              <a:solidFill>
                <a:schemeClr val="tx1"/>
              </a:solidFill>
              <a:ea typeface="+mn-lt"/>
              <a:cs typeface="+mn-lt"/>
            </a:endParaRPr>
          </a:p>
          <a:p>
            <a:r>
              <a:rPr lang="ja-JP" altLang="en-US" sz="3200" b="1" dirty="0">
                <a:solidFill>
                  <a:schemeClr val="tx1"/>
                </a:solidFill>
                <a:ea typeface="+mn-lt"/>
                <a:cs typeface="+mn-lt"/>
              </a:rPr>
              <a:t>①部活動の地域移行にはどのようなメリット・デメリットがあるのか。</a:t>
            </a:r>
            <a:endParaRPr lang="en-US" altLang="ja-JP" sz="3200" b="1" dirty="0">
              <a:solidFill>
                <a:schemeClr val="tx1"/>
              </a:solidFill>
              <a:ea typeface="+mn-lt"/>
              <a:cs typeface="+mn-lt"/>
            </a:endParaRPr>
          </a:p>
          <a:p>
            <a:endParaRPr lang="ja-JP" altLang="en-US" sz="3200" b="1" dirty="0">
              <a:solidFill>
                <a:schemeClr val="tx1"/>
              </a:solidFill>
              <a:ea typeface="+mn-lt"/>
              <a:cs typeface="+mn-lt"/>
            </a:endParaRPr>
          </a:p>
          <a:p>
            <a:r>
              <a:rPr lang="ja-JP" altLang="en-US" sz="3200" b="1" dirty="0">
                <a:solidFill>
                  <a:schemeClr val="tx1"/>
                </a:solidFill>
                <a:ea typeface="+mn-lt"/>
                <a:cs typeface="+mn-lt"/>
              </a:rPr>
              <a:t>②部活動の地域移行と、地方自治の共通点とは？</a:t>
            </a:r>
            <a:endParaRPr lang="ja-JP" altLang="en-US" sz="4267" b="1" dirty="0">
              <a:solidFill>
                <a:schemeClr val="tx1"/>
              </a:solidFill>
              <a:ea typeface="游ゴシック"/>
            </a:endParaRPr>
          </a:p>
        </p:txBody>
      </p:sp>
      <p:sp>
        <p:nvSpPr>
          <p:cNvPr id="9" name="小波 8">
            <a:extLst>
              <a:ext uri="{FF2B5EF4-FFF2-40B4-BE49-F238E27FC236}">
                <a16:creationId xmlns:a16="http://schemas.microsoft.com/office/drawing/2014/main" id="{72CA7C5D-667A-8D1E-B626-6F9CA5DAB909}"/>
              </a:ext>
            </a:extLst>
          </p:cNvPr>
          <p:cNvSpPr/>
          <p:nvPr/>
        </p:nvSpPr>
        <p:spPr>
          <a:xfrm>
            <a:off x="1145882" y="2067469"/>
            <a:ext cx="3646415" cy="832963"/>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667" b="1">
                <a:solidFill>
                  <a:schemeClr val="tx1"/>
                </a:solidFill>
              </a:rPr>
              <a:t>プロローグの</a:t>
            </a:r>
            <a:r>
              <a:rPr lang="ja-JP" altLang="en-US" sz="2667" b="1" dirty="0">
                <a:solidFill>
                  <a:schemeClr val="tx1"/>
                </a:solidFill>
              </a:rPr>
              <a:t>ポイント</a:t>
            </a:r>
            <a:endParaRPr lang="en-US" altLang="ja-JP" sz="2667" b="1" dirty="0">
              <a:solidFill>
                <a:schemeClr val="tx1"/>
              </a:solidFill>
            </a:endParaRPr>
          </a:p>
        </p:txBody>
      </p:sp>
      <p:sp>
        <p:nvSpPr>
          <p:cNvPr id="2" name="Text 1">
            <a:extLst>
              <a:ext uri="{FF2B5EF4-FFF2-40B4-BE49-F238E27FC236}">
                <a16:creationId xmlns:a16="http://schemas.microsoft.com/office/drawing/2014/main" id="{50A00CCB-8D05-CC0C-9F80-8191B2ACBBCF}"/>
              </a:ext>
            </a:extLst>
          </p:cNvPr>
          <p:cNvSpPr/>
          <p:nvPr/>
        </p:nvSpPr>
        <p:spPr>
          <a:xfrm>
            <a:off x="393130" y="121798"/>
            <a:ext cx="11729913" cy="552366"/>
          </a:xfrm>
          <a:prstGeom prst="rect">
            <a:avLst/>
          </a:prstGeom>
          <a:noFill/>
          <a:ln/>
        </p:spPr>
        <p:txBody>
          <a:bodyPr wrap="square" lIns="0" tIns="0" rIns="0" bIns="0" rtlCol="0" anchor="t"/>
          <a:lstStyle/>
          <a:p>
            <a:pPr>
              <a:lnSpc>
                <a:spcPts val="4000"/>
              </a:lnSpc>
            </a:pPr>
            <a:r>
              <a:rPr lang="en-US" altLang="ja-JP" dirty="0"/>
              <a:t>第1章　</a:t>
            </a:r>
            <a:r>
              <a:rPr lang="en-US" altLang="ja-JP" dirty="0" err="1"/>
              <a:t>地方自治と国政</a:t>
            </a:r>
            <a:r>
              <a:rPr lang="en-US" altLang="ja-JP" dirty="0"/>
              <a:t> </a:t>
            </a:r>
            <a:r>
              <a:rPr lang="ja-JP" altLang="en-US"/>
              <a:t>　</a:t>
            </a:r>
            <a:r>
              <a:rPr lang="en-US" altLang="ja-JP" dirty="0"/>
              <a:t>p.013-p.015</a:t>
            </a:r>
            <a:r>
              <a:rPr lang="ja-JP" altLang="en-US"/>
              <a:t>　</a:t>
            </a:r>
            <a:r>
              <a:rPr lang="en-US" altLang="ja-JP" sz="2400" b="1" dirty="0">
                <a:solidFill>
                  <a:srgbClr val="3B3535"/>
                </a:solidFill>
                <a:latin typeface="+mn-ea"/>
                <a:cs typeface="Sora Light" pitchFamily="34" charset="-120"/>
              </a:rPr>
              <a:t>Prologue</a:t>
            </a:r>
            <a:r>
              <a:rPr lang="ja-JP" altLang="en-US" sz="2400" b="1">
                <a:solidFill>
                  <a:srgbClr val="3B3535"/>
                </a:solidFill>
                <a:latin typeface="+mn-ea"/>
                <a:cs typeface="Sora Light" pitchFamily="34" charset="-120"/>
              </a:rPr>
              <a:t>　学校</a:t>
            </a:r>
            <a:r>
              <a:rPr lang="ja-JP" altLang="en-US" sz="2400" b="1" dirty="0">
                <a:solidFill>
                  <a:srgbClr val="3B3535"/>
                </a:solidFill>
                <a:latin typeface="+mn-ea"/>
                <a:cs typeface="Sora Light" pitchFamily="34" charset="-120"/>
              </a:rPr>
              <a:t>単位の活動か、地域社会との連携か</a:t>
            </a:r>
            <a:endParaRPr lang="en-US" sz="2400" dirty="0">
              <a:latin typeface="+mj-ea"/>
              <a:ea typeface="+mj-ea"/>
            </a:endParaRPr>
          </a:p>
        </p:txBody>
      </p:sp>
      <p:sp>
        <p:nvSpPr>
          <p:cNvPr id="3" name="Text 1">
            <a:extLst>
              <a:ext uri="{FF2B5EF4-FFF2-40B4-BE49-F238E27FC236}">
                <a16:creationId xmlns:a16="http://schemas.microsoft.com/office/drawing/2014/main" id="{159FAE88-D496-E559-3132-1E28DD9E6C11}"/>
              </a:ext>
            </a:extLst>
          </p:cNvPr>
          <p:cNvSpPr/>
          <p:nvPr/>
        </p:nvSpPr>
        <p:spPr>
          <a:xfrm>
            <a:off x="2425634" y="908698"/>
            <a:ext cx="7340732" cy="670359"/>
          </a:xfrm>
          <a:prstGeom prst="rect">
            <a:avLst/>
          </a:prstGeom>
          <a:noFill/>
          <a:ln/>
        </p:spPr>
        <p:txBody>
          <a:bodyPr wrap="square" lIns="0" tIns="0" rIns="0" bIns="0" rtlCol="0" anchor="t"/>
          <a:lstStyle/>
          <a:p>
            <a:pPr>
              <a:lnSpc>
                <a:spcPts val="4000"/>
              </a:lnSpc>
            </a:pPr>
            <a:r>
              <a:rPr lang="ja-JP" altLang="en-US" sz="3200" b="1" dirty="0">
                <a:solidFill>
                  <a:srgbClr val="3B3535"/>
                </a:solidFill>
                <a:highlight>
                  <a:srgbClr val="33CCFF"/>
                </a:highlight>
                <a:latin typeface="+mn-ea"/>
                <a:cs typeface="Sora Light" pitchFamily="34" charset="-120"/>
              </a:rPr>
              <a:t>学校から地域へ、部活動の未来を考える</a:t>
            </a:r>
            <a:endParaRPr lang="en-US" sz="2800" dirty="0">
              <a:highlight>
                <a:srgbClr val="33CCFF"/>
              </a:highlight>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B3ACB744-8F16-FD8D-2D96-AD1D3F25EBB5}"/>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熟議とは何か</a:t>
            </a:r>
          </a:p>
        </p:txBody>
      </p:sp>
      <p:pic>
        <p:nvPicPr>
          <p:cNvPr id="18" name="図 17">
            <a:extLst>
              <a:ext uri="{FF2B5EF4-FFF2-40B4-BE49-F238E27FC236}">
                <a16:creationId xmlns:a16="http://schemas.microsoft.com/office/drawing/2014/main" id="{13AD7976-A217-2328-1A90-6F037BCCCDBC}"/>
              </a:ext>
            </a:extLst>
          </p:cNvPr>
          <p:cNvPicPr>
            <a:picLocks noChangeAspect="1"/>
          </p:cNvPicPr>
          <p:nvPr/>
        </p:nvPicPr>
        <p:blipFill>
          <a:blip r:embed="rId3"/>
          <a:stretch>
            <a:fillRect/>
          </a:stretch>
        </p:blipFill>
        <p:spPr>
          <a:xfrm>
            <a:off x="8936610" y="901988"/>
            <a:ext cx="3012799" cy="5820728"/>
          </a:xfrm>
          <a:prstGeom prst="rect">
            <a:avLst/>
          </a:prstGeom>
        </p:spPr>
      </p:pic>
      <p:sp>
        <p:nvSpPr>
          <p:cNvPr id="19" name="Text 4">
            <a:extLst>
              <a:ext uri="{FF2B5EF4-FFF2-40B4-BE49-F238E27FC236}">
                <a16:creationId xmlns:a16="http://schemas.microsoft.com/office/drawing/2014/main" id="{CCE5FA4A-579C-0C03-1034-E73C455E1FB3}"/>
              </a:ext>
            </a:extLst>
          </p:cNvPr>
          <p:cNvSpPr/>
          <p:nvPr/>
        </p:nvSpPr>
        <p:spPr>
          <a:xfrm>
            <a:off x="717244" y="1892893"/>
            <a:ext cx="7891097" cy="943431"/>
          </a:xfrm>
          <a:prstGeom prst="rect">
            <a:avLst/>
          </a:prstGeom>
          <a:noFill/>
          <a:ln/>
        </p:spPr>
        <p:txBody>
          <a:bodyPr wrap="square" lIns="0" tIns="0" rIns="0" bIns="0" rtlCol="0" anchor="t"/>
          <a:lstStyle/>
          <a:p>
            <a:pPr>
              <a:lnSpc>
                <a:spcPts val="3600"/>
              </a:lnSpc>
            </a:pPr>
            <a:r>
              <a:rPr lang="ja-JP" altLang="en-US" sz="2800" dirty="0">
                <a:solidFill>
                  <a:srgbClr val="FF0000"/>
                </a:solidFill>
                <a:latin typeface="+mn-ea"/>
                <a:cs typeface="Sora Light" pitchFamily="34" charset="-120"/>
              </a:rPr>
              <a:t>多様な意見をもつ人々が集まり</a:t>
            </a:r>
            <a:r>
              <a:rPr lang="ja-JP" altLang="en-US" sz="2800" dirty="0">
                <a:solidFill>
                  <a:srgbClr val="3B3535"/>
                </a:solidFill>
                <a:latin typeface="+mn-ea"/>
                <a:cs typeface="Sora Light" pitchFamily="34" charset="-120"/>
              </a:rPr>
              <a:t>、</a:t>
            </a:r>
            <a:r>
              <a:rPr lang="ja-JP" altLang="en-US" sz="2800" dirty="0">
                <a:solidFill>
                  <a:srgbClr val="FF0000"/>
                </a:solidFill>
                <a:latin typeface="+mn-ea"/>
                <a:cs typeface="Sora Light" pitchFamily="34" charset="-120"/>
              </a:rPr>
              <a:t>意見を交換し</a:t>
            </a:r>
            <a:r>
              <a:rPr lang="ja-JP" altLang="en-US" sz="2800" dirty="0">
                <a:solidFill>
                  <a:srgbClr val="3B3535"/>
                </a:solidFill>
                <a:latin typeface="+mn-ea"/>
                <a:cs typeface="Sora Light" pitchFamily="34" charset="-120"/>
              </a:rPr>
              <a:t>、</a:t>
            </a:r>
            <a:endParaRPr lang="en-US" altLang="ja-JP" sz="2800" dirty="0">
              <a:solidFill>
                <a:srgbClr val="3B3535"/>
              </a:solidFill>
              <a:latin typeface="+mn-ea"/>
              <a:cs typeface="Sora Light" pitchFamily="34" charset="-120"/>
            </a:endParaRPr>
          </a:p>
          <a:p>
            <a:pPr>
              <a:lnSpc>
                <a:spcPts val="3600"/>
              </a:lnSpc>
            </a:pPr>
            <a:r>
              <a:rPr lang="ja-JP" altLang="en-US" sz="2800" dirty="0">
                <a:solidFill>
                  <a:srgbClr val="FF0000"/>
                </a:solidFill>
                <a:latin typeface="+mn-ea"/>
                <a:cs typeface="Sora Light" pitchFamily="34" charset="-120"/>
              </a:rPr>
              <a:t>理解を深め合う</a:t>
            </a:r>
            <a:r>
              <a:rPr lang="ja-JP" altLang="en-US" sz="2800" dirty="0">
                <a:solidFill>
                  <a:srgbClr val="3B3535"/>
                </a:solidFill>
                <a:latin typeface="+mn-ea"/>
                <a:cs typeface="Sora Light" pitchFamily="34" charset="-120"/>
              </a:rPr>
              <a:t>プロセス</a:t>
            </a:r>
          </a:p>
        </p:txBody>
      </p:sp>
      <p:sp>
        <p:nvSpPr>
          <p:cNvPr id="21" name="Text 4">
            <a:extLst>
              <a:ext uri="{FF2B5EF4-FFF2-40B4-BE49-F238E27FC236}">
                <a16:creationId xmlns:a16="http://schemas.microsoft.com/office/drawing/2014/main" id="{8E919827-E46E-C76C-1D5A-93C138894C5E}"/>
              </a:ext>
            </a:extLst>
          </p:cNvPr>
          <p:cNvSpPr/>
          <p:nvPr/>
        </p:nvSpPr>
        <p:spPr>
          <a:xfrm>
            <a:off x="388975" y="1344055"/>
            <a:ext cx="10257225" cy="617697"/>
          </a:xfrm>
          <a:prstGeom prst="rect">
            <a:avLst/>
          </a:prstGeom>
          <a:noFill/>
          <a:ln/>
        </p:spPr>
        <p:txBody>
          <a:bodyPr wrap="square" lIns="0" tIns="0" rIns="0" bIns="0" rtlCol="0" anchor="t"/>
          <a:lstStyle/>
          <a:p>
            <a:pPr>
              <a:lnSpc>
                <a:spcPts val="3600"/>
              </a:lnSpc>
            </a:pPr>
            <a:r>
              <a:rPr lang="ja-JP" altLang="en-US" sz="3600" b="1" dirty="0">
                <a:solidFill>
                  <a:srgbClr val="3B3535"/>
                </a:solidFill>
                <a:latin typeface="+mn-ea"/>
                <a:cs typeface="Sora Light" pitchFamily="34" charset="-120"/>
              </a:rPr>
              <a:t>熟議とは</a:t>
            </a:r>
            <a:endParaRPr lang="en-US" altLang="ja-JP" sz="3600" b="1" dirty="0">
              <a:solidFill>
                <a:srgbClr val="3B3535"/>
              </a:solidFill>
              <a:latin typeface="+mn-ea"/>
              <a:cs typeface="Sora Light" pitchFamily="34" charset="-120"/>
            </a:endParaRPr>
          </a:p>
        </p:txBody>
      </p:sp>
      <p:sp>
        <p:nvSpPr>
          <p:cNvPr id="22" name="Text 4">
            <a:extLst>
              <a:ext uri="{FF2B5EF4-FFF2-40B4-BE49-F238E27FC236}">
                <a16:creationId xmlns:a16="http://schemas.microsoft.com/office/drawing/2014/main" id="{BB6603A2-0847-4B44-7463-6082151080E1}"/>
              </a:ext>
            </a:extLst>
          </p:cNvPr>
          <p:cNvSpPr/>
          <p:nvPr/>
        </p:nvSpPr>
        <p:spPr>
          <a:xfrm>
            <a:off x="717244" y="3167052"/>
            <a:ext cx="7891097" cy="1030520"/>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異なる視点や価値観を尊重し、より多くの人々が納得できる政策を見つけ出すことができる！</a:t>
            </a:r>
            <a:endParaRPr lang="en-US" altLang="ja-JP" sz="2800" dirty="0">
              <a:solidFill>
                <a:srgbClr val="3B3535"/>
              </a:solidFill>
              <a:latin typeface="+mn-ea"/>
              <a:cs typeface="Sora Light" pitchFamily="34" charset="-120"/>
            </a:endParaRPr>
          </a:p>
        </p:txBody>
      </p:sp>
      <p:sp>
        <p:nvSpPr>
          <p:cNvPr id="23" name="Text 4">
            <a:extLst>
              <a:ext uri="{FF2B5EF4-FFF2-40B4-BE49-F238E27FC236}">
                <a16:creationId xmlns:a16="http://schemas.microsoft.com/office/drawing/2014/main" id="{AE75B2EE-EF9D-ECA6-D7E7-A9396D63FB3D}"/>
              </a:ext>
            </a:extLst>
          </p:cNvPr>
          <p:cNvSpPr/>
          <p:nvPr/>
        </p:nvSpPr>
        <p:spPr>
          <a:xfrm>
            <a:off x="717244" y="5310724"/>
            <a:ext cx="6352860" cy="1030520"/>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地方自治では、</a:t>
            </a:r>
            <a:r>
              <a:rPr lang="ja-JP" altLang="en-US" sz="2800" b="1" dirty="0">
                <a:solidFill>
                  <a:srgbClr val="3B3535"/>
                </a:solidFill>
                <a:latin typeface="+mn-ea"/>
                <a:cs typeface="Sora Light" pitchFamily="34" charset="-120"/>
              </a:rPr>
              <a:t>住民自治</a:t>
            </a:r>
            <a:r>
              <a:rPr lang="ja-JP" altLang="en-US" sz="2800" dirty="0">
                <a:solidFill>
                  <a:srgbClr val="3B3535"/>
                </a:solidFill>
                <a:latin typeface="+mn-ea"/>
                <a:cs typeface="Sora Light" pitchFamily="34" charset="-120"/>
              </a:rPr>
              <a:t>と</a:t>
            </a:r>
            <a:r>
              <a:rPr lang="ja-JP" altLang="en-US" sz="2800" b="1" dirty="0">
                <a:solidFill>
                  <a:srgbClr val="3B3535"/>
                </a:solidFill>
                <a:latin typeface="+mn-ea"/>
                <a:cs typeface="Sora Light" pitchFamily="34" charset="-120"/>
              </a:rPr>
              <a:t>団体自治</a:t>
            </a:r>
            <a:endParaRPr lang="en-US" altLang="ja-JP" sz="2800" b="1" dirty="0">
              <a:solidFill>
                <a:srgbClr val="3B3535"/>
              </a:solidFill>
              <a:latin typeface="+mn-ea"/>
              <a:cs typeface="Sora Light" pitchFamily="34" charset="-120"/>
            </a:endParaRPr>
          </a:p>
          <a:p>
            <a:pPr>
              <a:lnSpc>
                <a:spcPts val="3600"/>
              </a:lnSpc>
            </a:pPr>
            <a:r>
              <a:rPr lang="ja-JP" altLang="en-US" sz="2800" dirty="0">
                <a:solidFill>
                  <a:srgbClr val="3B3535"/>
                </a:solidFill>
                <a:latin typeface="+mn-ea"/>
                <a:cs typeface="Sora Light" pitchFamily="34" charset="-120"/>
              </a:rPr>
              <a:t>の二つの原則が重要</a:t>
            </a:r>
            <a:endParaRPr lang="en-US" altLang="ja-JP" sz="2800" dirty="0">
              <a:solidFill>
                <a:srgbClr val="3B3535"/>
              </a:solidFill>
              <a:latin typeface="+mn-ea"/>
              <a:cs typeface="Sora Light"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5" name="Image 0" descr="preencoded.png"/>
          <p:cNvPicPr>
            <a:picLocks noChangeAspect="1"/>
          </p:cNvPicPr>
          <p:nvPr/>
        </p:nvPicPr>
        <p:blipFill>
          <a:blip r:embed="rId3"/>
          <a:stretch>
            <a:fillRect/>
          </a:stretch>
        </p:blipFill>
        <p:spPr>
          <a:xfrm>
            <a:off x="6812976" y="984292"/>
            <a:ext cx="5215492" cy="2934337"/>
          </a:xfrm>
          <a:prstGeom prst="rect">
            <a:avLst/>
          </a:prstGeom>
        </p:spPr>
      </p:pic>
      <p:sp>
        <p:nvSpPr>
          <p:cNvPr id="10" name="テキスト ボックス 9">
            <a:extLst>
              <a:ext uri="{FF2B5EF4-FFF2-40B4-BE49-F238E27FC236}">
                <a16:creationId xmlns:a16="http://schemas.microsoft.com/office/drawing/2014/main" id="{CFFA404F-7F7C-3A02-1A7E-8BD4C42BF996}"/>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未成年の参加</a:t>
            </a:r>
          </a:p>
        </p:txBody>
      </p:sp>
      <p:sp>
        <p:nvSpPr>
          <p:cNvPr id="11" name="Text 4">
            <a:extLst>
              <a:ext uri="{FF2B5EF4-FFF2-40B4-BE49-F238E27FC236}">
                <a16:creationId xmlns:a16="http://schemas.microsoft.com/office/drawing/2014/main" id="{11C85A39-F6DC-FB43-B656-EB909B4489C1}"/>
              </a:ext>
            </a:extLst>
          </p:cNvPr>
          <p:cNvSpPr/>
          <p:nvPr/>
        </p:nvSpPr>
        <p:spPr>
          <a:xfrm>
            <a:off x="657463" y="1854859"/>
            <a:ext cx="5969580" cy="1878094"/>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選挙権をもたない</a:t>
            </a:r>
            <a:r>
              <a:rPr lang="en-US" altLang="ja-JP" sz="2800" dirty="0">
                <a:solidFill>
                  <a:srgbClr val="3B3535"/>
                </a:solidFill>
                <a:latin typeface="+mn-ea"/>
                <a:cs typeface="Sora Light" pitchFamily="34" charset="-120"/>
              </a:rPr>
              <a:t>18</a:t>
            </a:r>
            <a:r>
              <a:rPr lang="ja-JP" altLang="en-US" sz="2800" dirty="0">
                <a:solidFill>
                  <a:srgbClr val="3B3535"/>
                </a:solidFill>
                <a:latin typeface="+mn-ea"/>
                <a:cs typeface="Sora Light" pitchFamily="34" charset="-120"/>
              </a:rPr>
              <a:t>歳未満の若者も、</a:t>
            </a:r>
            <a:r>
              <a:rPr lang="ja-JP" altLang="en-US" sz="2800" b="1" dirty="0">
                <a:solidFill>
                  <a:srgbClr val="3B3535"/>
                </a:solidFill>
                <a:latin typeface="+mn-ea"/>
                <a:cs typeface="Sora Light" pitchFamily="34" charset="-120"/>
              </a:rPr>
              <a:t>署名活動</a:t>
            </a:r>
            <a:r>
              <a:rPr lang="ja-JP" altLang="en-US" sz="2800" dirty="0">
                <a:solidFill>
                  <a:srgbClr val="3B3535"/>
                </a:solidFill>
                <a:latin typeface="+mn-ea"/>
                <a:cs typeface="Sora Light" pitchFamily="34" charset="-120"/>
              </a:rPr>
              <a:t>を通じて賛同者を募り、市町村長や議員に意見を伝えることができる。</a:t>
            </a:r>
          </a:p>
        </p:txBody>
      </p:sp>
      <p:sp>
        <p:nvSpPr>
          <p:cNvPr id="12" name="Text 4">
            <a:extLst>
              <a:ext uri="{FF2B5EF4-FFF2-40B4-BE49-F238E27FC236}">
                <a16:creationId xmlns:a16="http://schemas.microsoft.com/office/drawing/2014/main" id="{D20B4D6A-449B-3853-9B74-74C370178ACB}"/>
              </a:ext>
            </a:extLst>
          </p:cNvPr>
          <p:cNvSpPr/>
          <p:nvPr/>
        </p:nvSpPr>
        <p:spPr>
          <a:xfrm>
            <a:off x="380417" y="1313491"/>
            <a:ext cx="2144103" cy="448036"/>
          </a:xfrm>
          <a:prstGeom prst="rect">
            <a:avLst/>
          </a:prstGeom>
          <a:noFill/>
          <a:ln/>
        </p:spPr>
        <p:txBody>
          <a:bodyPr wrap="square" lIns="0" tIns="0" rIns="0" bIns="0" rtlCol="0" anchor="t"/>
          <a:lstStyle/>
          <a:p>
            <a:pPr>
              <a:lnSpc>
                <a:spcPts val="3600"/>
              </a:lnSpc>
            </a:pPr>
            <a:r>
              <a:rPr lang="ja-JP" altLang="en-US" sz="3600" b="1" dirty="0">
                <a:solidFill>
                  <a:srgbClr val="3B3535"/>
                </a:solidFill>
                <a:latin typeface="+mn-ea"/>
                <a:cs typeface="Sora Light" pitchFamily="34" charset="-120"/>
              </a:rPr>
              <a:t>署名活動</a:t>
            </a:r>
          </a:p>
        </p:txBody>
      </p:sp>
      <p:sp>
        <p:nvSpPr>
          <p:cNvPr id="13" name="Text 4">
            <a:extLst>
              <a:ext uri="{FF2B5EF4-FFF2-40B4-BE49-F238E27FC236}">
                <a16:creationId xmlns:a16="http://schemas.microsoft.com/office/drawing/2014/main" id="{B7A165CA-5323-B608-1163-619BAABF2B39}"/>
              </a:ext>
            </a:extLst>
          </p:cNvPr>
          <p:cNvSpPr/>
          <p:nvPr/>
        </p:nvSpPr>
        <p:spPr>
          <a:xfrm>
            <a:off x="657463" y="5669773"/>
            <a:ext cx="11016589" cy="1030520"/>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請願は憲法</a:t>
            </a:r>
            <a:r>
              <a:rPr lang="en-US" altLang="ja-JP" sz="2800" dirty="0">
                <a:solidFill>
                  <a:srgbClr val="3B3535"/>
                </a:solidFill>
                <a:latin typeface="+mn-ea"/>
                <a:cs typeface="Sora Light" pitchFamily="34" charset="-120"/>
              </a:rPr>
              <a:t>16</a:t>
            </a:r>
            <a:r>
              <a:rPr lang="ja-JP" altLang="en-US" sz="2800" dirty="0">
                <a:solidFill>
                  <a:srgbClr val="3B3535"/>
                </a:solidFill>
                <a:latin typeface="+mn-ea"/>
                <a:cs typeface="Sora Light" pitchFamily="34" charset="-120"/>
              </a:rPr>
              <a:t>条で保障された権利で、国や地方公共団体の政策や施策に意見や要望を述べ、その実現をはたらきかけることができる。</a:t>
            </a:r>
          </a:p>
        </p:txBody>
      </p:sp>
      <p:sp>
        <p:nvSpPr>
          <p:cNvPr id="14" name="Text 4">
            <a:extLst>
              <a:ext uri="{FF2B5EF4-FFF2-40B4-BE49-F238E27FC236}">
                <a16:creationId xmlns:a16="http://schemas.microsoft.com/office/drawing/2014/main" id="{A9425776-B5EE-B38D-CEB2-40C50FA48C4D}"/>
              </a:ext>
            </a:extLst>
          </p:cNvPr>
          <p:cNvSpPr/>
          <p:nvPr/>
        </p:nvSpPr>
        <p:spPr>
          <a:xfrm>
            <a:off x="657463" y="4677757"/>
            <a:ext cx="10513300" cy="1030520"/>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議会に</a:t>
            </a:r>
            <a:r>
              <a:rPr lang="ja-JP" altLang="en-US" sz="2800" b="1" dirty="0">
                <a:solidFill>
                  <a:srgbClr val="3B3535"/>
                </a:solidFill>
                <a:latin typeface="+mn-ea"/>
                <a:cs typeface="Sora Light" pitchFamily="34" charset="-120"/>
              </a:rPr>
              <a:t>請願</a:t>
            </a:r>
            <a:r>
              <a:rPr lang="ja-JP" altLang="en-US" sz="2800" dirty="0">
                <a:solidFill>
                  <a:srgbClr val="3B3535"/>
                </a:solidFill>
                <a:latin typeface="+mn-ea"/>
                <a:cs typeface="Sora Light" pitchFamily="34" charset="-120"/>
              </a:rPr>
              <a:t>を提出することで、直接的に政策決定プロセスに影響を与えることも可能。</a:t>
            </a:r>
          </a:p>
        </p:txBody>
      </p:sp>
      <p:sp>
        <p:nvSpPr>
          <p:cNvPr id="15" name="Text 4">
            <a:extLst>
              <a:ext uri="{FF2B5EF4-FFF2-40B4-BE49-F238E27FC236}">
                <a16:creationId xmlns:a16="http://schemas.microsoft.com/office/drawing/2014/main" id="{A217679E-541B-5B5E-D23A-BDF8FD4D3585}"/>
              </a:ext>
            </a:extLst>
          </p:cNvPr>
          <p:cNvSpPr/>
          <p:nvPr/>
        </p:nvSpPr>
        <p:spPr>
          <a:xfrm>
            <a:off x="382426" y="4105485"/>
            <a:ext cx="1070042" cy="584775"/>
          </a:xfrm>
          <a:prstGeom prst="rect">
            <a:avLst/>
          </a:prstGeom>
          <a:noFill/>
          <a:ln/>
        </p:spPr>
        <p:txBody>
          <a:bodyPr wrap="square" lIns="0" tIns="0" rIns="0" bIns="0" rtlCol="0" anchor="t"/>
          <a:lstStyle/>
          <a:p>
            <a:pPr>
              <a:lnSpc>
                <a:spcPts val="3600"/>
              </a:lnSpc>
            </a:pPr>
            <a:r>
              <a:rPr lang="ja-JP" altLang="en-US" sz="3600" b="1" dirty="0">
                <a:solidFill>
                  <a:srgbClr val="3B3535"/>
                </a:solidFill>
                <a:latin typeface="+mn-ea"/>
                <a:cs typeface="Sora Light" pitchFamily="34" charset="-120"/>
              </a:rPr>
              <a:t>請願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BADA33-C3BF-4427-9744-06C538A8E463}"/>
              </a:ext>
            </a:extLst>
          </p:cNvPr>
          <p:cNvSpPr txBox="1"/>
          <p:nvPr/>
        </p:nvSpPr>
        <p:spPr>
          <a:xfrm>
            <a:off x="254643" y="1320219"/>
            <a:ext cx="11773825" cy="5509200"/>
          </a:xfrm>
          <a:prstGeom prst="rect">
            <a:avLst/>
          </a:prstGeom>
          <a:noFill/>
        </p:spPr>
        <p:txBody>
          <a:bodyPr wrap="square" lIns="91440" tIns="45720" rIns="91440" bIns="45720" rtlCol="0" anchor="t">
            <a:spAutoFit/>
          </a:bodyPr>
          <a:lstStyle/>
          <a:p>
            <a:pPr marL="457200" indent="-457200">
              <a:buFont typeface="Wingdings"/>
              <a:buChar char="ü"/>
            </a:pPr>
            <a:r>
              <a:rPr kumimoji="1" lang="ja-JP" altLang="en-US" sz="3200" b="1" dirty="0">
                <a:ea typeface="游ゴシック"/>
              </a:rPr>
              <a:t>学校単位で部活動の継続が困難な地域が増加し、部活動が地域へ移行</a:t>
            </a:r>
          </a:p>
          <a:p>
            <a:endParaRPr lang="ja-JP" altLang="en-US" sz="3200" b="1" dirty="0">
              <a:ea typeface="游ゴシック"/>
            </a:endParaRPr>
          </a:p>
          <a:p>
            <a:pPr marL="571500" indent="-571500">
              <a:buFont typeface="Wingdings"/>
              <a:buChar char="ü"/>
            </a:pPr>
            <a:r>
              <a:rPr lang="ja-JP" altLang="en-US" sz="3200" b="1" dirty="0">
                <a:ea typeface="游ゴシック"/>
              </a:rPr>
              <a:t>財政面などの課題から生じる地域間の格差が課題</a:t>
            </a:r>
            <a:endParaRPr lang="en-US" altLang="ja-JP" sz="3200" b="1" dirty="0">
              <a:ea typeface="游ゴシック"/>
            </a:endParaRPr>
          </a:p>
          <a:p>
            <a:endParaRPr lang="ja-JP" altLang="en-US" sz="3200" b="1" dirty="0">
              <a:ea typeface="游ゴシック"/>
            </a:endParaRPr>
          </a:p>
          <a:p>
            <a:pPr marL="571500" indent="-571500">
              <a:buFont typeface="Wingdings"/>
              <a:buChar char="ü"/>
            </a:pPr>
            <a:r>
              <a:rPr lang="ja-JP" altLang="en-US" sz="3200" b="1" dirty="0">
                <a:ea typeface="游ゴシック"/>
              </a:rPr>
              <a:t>部活動地域移行には教員の負担軽減などのメリット</a:t>
            </a:r>
            <a:endParaRPr lang="en-US" altLang="ja-JP" sz="3200" b="1" dirty="0">
              <a:ea typeface="游ゴシック"/>
            </a:endParaRPr>
          </a:p>
          <a:p>
            <a:pPr marL="571500" indent="-571500">
              <a:buFont typeface="Wingdings"/>
              <a:buChar char="ü"/>
            </a:pPr>
            <a:endParaRPr lang="en-US" altLang="ja-JP" sz="3200" b="1" dirty="0">
              <a:ea typeface="游ゴシック"/>
            </a:endParaRPr>
          </a:p>
          <a:p>
            <a:pPr marL="571500" indent="-571500">
              <a:buFont typeface="Wingdings"/>
              <a:buChar char="ü"/>
            </a:pPr>
            <a:r>
              <a:rPr lang="ja-JP" altLang="en-US" sz="3200" b="1" dirty="0">
                <a:ea typeface="游ゴシック"/>
              </a:rPr>
              <a:t>部活動地域移行には指導者の人件費の負担などのデメリット</a:t>
            </a:r>
            <a:endParaRPr lang="en-US" altLang="ja-JP" sz="3200" b="1" dirty="0">
              <a:ea typeface="游ゴシック"/>
            </a:endParaRPr>
          </a:p>
          <a:p>
            <a:pPr marL="571500" indent="-571500">
              <a:buFont typeface="Wingdings"/>
              <a:buChar char="ü"/>
            </a:pPr>
            <a:endParaRPr lang="en-US" altLang="ja-JP" sz="3200" b="1" dirty="0">
              <a:ea typeface="游ゴシック"/>
            </a:endParaRPr>
          </a:p>
          <a:p>
            <a:pPr marL="571500" indent="-571500">
              <a:buFont typeface="Wingdings"/>
              <a:buChar char="ü"/>
            </a:pPr>
            <a:r>
              <a:rPr lang="zh-TW" altLang="en-US" sz="3200" b="1" dirty="0">
                <a:ea typeface="游ゴシック"/>
              </a:rPr>
              <a:t>部活動地域移行</a:t>
            </a:r>
            <a:r>
              <a:rPr lang="ja-JP" altLang="en-US" sz="3200" b="1" dirty="0">
                <a:ea typeface="游ゴシック"/>
              </a:rPr>
              <a:t>のような政策決定には熟議が不可欠</a:t>
            </a:r>
            <a:endParaRPr lang="en-US" altLang="ja-JP" sz="3200" b="1" dirty="0">
              <a:ea typeface="游ゴシック"/>
            </a:endParaRPr>
          </a:p>
          <a:p>
            <a:pPr marL="571500" indent="-571500">
              <a:buFont typeface="Wingdings"/>
              <a:buChar char="ü"/>
            </a:pPr>
            <a:endParaRPr lang="en-US" altLang="ja-JP" sz="3200" b="1" dirty="0">
              <a:ea typeface="游ゴシック"/>
            </a:endParaRPr>
          </a:p>
        </p:txBody>
      </p:sp>
      <p:sp>
        <p:nvSpPr>
          <p:cNvPr id="4" name="テキスト ボックス 3">
            <a:extLst>
              <a:ext uri="{FF2B5EF4-FFF2-40B4-BE49-F238E27FC236}">
                <a16:creationId xmlns:a16="http://schemas.microsoft.com/office/drawing/2014/main" id="{AE329EA0-E98B-3925-BAA4-DDE56AB7F609}"/>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まとめ</a:t>
            </a:r>
          </a:p>
        </p:txBody>
      </p:sp>
    </p:spTree>
    <p:extLst>
      <p:ext uri="{BB962C8B-B14F-4D97-AF65-F5344CB8AC3E}">
        <p14:creationId xmlns:p14="http://schemas.microsoft.com/office/powerpoint/2010/main" val="265299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BADA33-C3BF-4427-9744-06C538A8E463}"/>
              </a:ext>
            </a:extLst>
          </p:cNvPr>
          <p:cNvSpPr txBox="1"/>
          <p:nvPr/>
        </p:nvSpPr>
        <p:spPr>
          <a:xfrm>
            <a:off x="279425" y="962443"/>
            <a:ext cx="11631711" cy="5016758"/>
          </a:xfrm>
          <a:prstGeom prst="rect">
            <a:avLst/>
          </a:prstGeom>
          <a:noFill/>
        </p:spPr>
        <p:txBody>
          <a:bodyPr wrap="square" lIns="91440" tIns="45720" rIns="91440" bIns="45720" rtlCol="0" anchor="t">
            <a:spAutoFit/>
          </a:bodyPr>
          <a:lstStyle/>
          <a:p>
            <a:endParaRPr lang="ja-JP" altLang="en-US" sz="3200" b="1" dirty="0">
              <a:ea typeface="游ゴシック"/>
            </a:endParaRPr>
          </a:p>
          <a:p>
            <a:pPr marL="457200" indent="-457200">
              <a:buFont typeface="Wingdings"/>
              <a:buChar char="ü"/>
            </a:pPr>
            <a:r>
              <a:rPr lang="ja-JP" altLang="en-US" sz="3200" b="1" dirty="0">
                <a:ea typeface="游ゴシック"/>
              </a:rPr>
              <a:t>熟議とは、多様な意見をもつ人々が集まり、意見を交換し、理解を深め合うプロセス</a:t>
            </a:r>
            <a:endParaRPr lang="en-US" altLang="ja-JP" sz="3200" b="1" dirty="0">
              <a:ea typeface="游ゴシック"/>
            </a:endParaRPr>
          </a:p>
          <a:p>
            <a:pPr marL="457200" indent="-457200">
              <a:buFont typeface="Wingdings"/>
              <a:buChar char="ü"/>
            </a:pPr>
            <a:endParaRPr lang="en-US" altLang="ja-JP" sz="3200" b="1" dirty="0">
              <a:ea typeface="游ゴシック"/>
            </a:endParaRPr>
          </a:p>
          <a:p>
            <a:pPr marL="457200" indent="-457200">
              <a:buFont typeface="Wingdings"/>
              <a:buChar char="ü"/>
            </a:pPr>
            <a:r>
              <a:rPr lang="ja-JP" altLang="en-US" sz="3200" b="1" dirty="0">
                <a:ea typeface="游ゴシック"/>
              </a:rPr>
              <a:t>地方自治では、住民自治と団体自治の二つの原則が重要</a:t>
            </a:r>
          </a:p>
          <a:p>
            <a:endParaRPr lang="ja-JP" altLang="en-US" sz="3200" b="1" dirty="0">
              <a:ea typeface="游ゴシック"/>
            </a:endParaRPr>
          </a:p>
          <a:p>
            <a:pPr marL="457200" indent="-457200">
              <a:buFont typeface="Wingdings"/>
              <a:buChar char="ü"/>
            </a:pPr>
            <a:r>
              <a:rPr lang="ja-JP" altLang="en-US" sz="3200" b="1" dirty="0">
                <a:ea typeface="游ゴシック"/>
              </a:rPr>
              <a:t>未成年でも、署名活動や請願で、政策決定に参加できる</a:t>
            </a:r>
            <a:endParaRPr lang="en-US" altLang="ja-JP" sz="3200" b="1" dirty="0">
              <a:ea typeface="游ゴシック"/>
            </a:endParaRPr>
          </a:p>
          <a:p>
            <a:pPr marL="457200" indent="-457200">
              <a:buFont typeface="Wingdings"/>
              <a:buChar char="ü"/>
            </a:pPr>
            <a:endParaRPr lang="en-US" altLang="ja-JP" sz="3200" b="1" dirty="0">
              <a:ea typeface="游ゴシック"/>
            </a:endParaRPr>
          </a:p>
          <a:p>
            <a:pPr marL="457200" indent="-457200">
              <a:buFont typeface="Wingdings"/>
              <a:buChar char="ü"/>
            </a:pPr>
            <a:r>
              <a:rPr lang="ja-JP" altLang="en-US" sz="3200" b="1" dirty="0">
                <a:ea typeface="游ゴシック"/>
              </a:rPr>
              <a:t>部活動の地域移行と、地方自治には、住民自治と団体自治の二つの原則が重要であるという共通点がある</a:t>
            </a:r>
            <a:endParaRPr lang="en-US" altLang="ja-JP" sz="3200" b="1" dirty="0">
              <a:ea typeface="游ゴシック"/>
            </a:endParaRPr>
          </a:p>
        </p:txBody>
      </p:sp>
      <p:sp>
        <p:nvSpPr>
          <p:cNvPr id="4" name="テキスト ボックス 3">
            <a:extLst>
              <a:ext uri="{FF2B5EF4-FFF2-40B4-BE49-F238E27FC236}">
                <a16:creationId xmlns:a16="http://schemas.microsoft.com/office/drawing/2014/main" id="{179F6E18-2931-B0BA-414B-6108F1D248C5}"/>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a:t>　</a:t>
            </a:r>
            <a:r>
              <a:rPr lang="ja-JP" altLang="en-US" sz="3200" b="1">
                <a:ea typeface="游ゴシック"/>
              </a:rPr>
              <a:t>まとめ</a:t>
            </a:r>
            <a:endParaRPr lang="ja-JP" altLang="en-US" sz="3200" b="1" dirty="0">
              <a:ea typeface="游ゴシック"/>
            </a:endParaRPr>
          </a:p>
        </p:txBody>
      </p:sp>
    </p:spTree>
    <p:extLst>
      <p:ext uri="{BB962C8B-B14F-4D97-AF65-F5344CB8AC3E}">
        <p14:creationId xmlns:p14="http://schemas.microsoft.com/office/powerpoint/2010/main" val="57595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39B8-31B5-138B-DEAD-FE943837565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87F24B6-AAAC-90E2-DCD5-0DFAD55EC5B8}"/>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latin typeface="+mn-ea"/>
              </a:rPr>
              <a:t>　</a:t>
            </a:r>
            <a:r>
              <a:rPr lang="en-US" altLang="ja-JP" sz="3200" b="1" dirty="0">
                <a:latin typeface="+mn-ea"/>
              </a:rPr>
              <a:t>OPINION</a:t>
            </a:r>
            <a:endParaRPr lang="ja-JP" altLang="en-US" sz="3200" b="1" dirty="0">
              <a:latin typeface="+mn-ea"/>
            </a:endParaRPr>
          </a:p>
        </p:txBody>
      </p:sp>
      <p:sp>
        <p:nvSpPr>
          <p:cNvPr id="5" name="Text 1">
            <a:extLst>
              <a:ext uri="{FF2B5EF4-FFF2-40B4-BE49-F238E27FC236}">
                <a16:creationId xmlns:a16="http://schemas.microsoft.com/office/drawing/2014/main" id="{06C7CF7C-F0C1-DC87-63BC-E09601AC9899}"/>
              </a:ext>
            </a:extLst>
          </p:cNvPr>
          <p:cNvSpPr/>
          <p:nvPr/>
        </p:nvSpPr>
        <p:spPr>
          <a:xfrm>
            <a:off x="1342789" y="1307736"/>
            <a:ext cx="10369584" cy="953812"/>
          </a:xfrm>
          <a:prstGeom prst="rect">
            <a:avLst/>
          </a:prstGeom>
          <a:solidFill>
            <a:srgbClr val="33CCFF"/>
          </a:solidFill>
          <a:ln/>
        </p:spPr>
        <p:txBody>
          <a:bodyPr wrap="square" lIns="0" tIns="0" rIns="0" bIns="0" rtlCol="0" anchor="t"/>
          <a:lstStyle/>
          <a:p>
            <a:pPr>
              <a:lnSpc>
                <a:spcPts val="4000"/>
              </a:lnSpc>
            </a:pPr>
            <a:r>
              <a:rPr lang="en-US" altLang="ja-JP" sz="2800" b="1" dirty="0">
                <a:latin typeface="+mn-ea"/>
              </a:rPr>
              <a:t>【</a:t>
            </a:r>
            <a:r>
              <a:rPr lang="ja-JP" altLang="en-US" sz="2800" b="1" dirty="0">
                <a:latin typeface="+mn-ea"/>
              </a:rPr>
              <a:t>見方・考え方</a:t>
            </a:r>
            <a:r>
              <a:rPr lang="en-US" altLang="ja-JP" sz="2800" b="1" dirty="0">
                <a:latin typeface="+mn-ea"/>
              </a:rPr>
              <a:t>】</a:t>
            </a:r>
            <a:r>
              <a:rPr lang="ja-JP" altLang="en-US" sz="2800" b="1" dirty="0">
                <a:latin typeface="+mn-ea"/>
              </a:rPr>
              <a:t>部活動の地域移行について、それぞれの立場に立って考えてみよう</a:t>
            </a:r>
            <a:endParaRPr lang="en-US" sz="2800" b="1" dirty="0">
              <a:latin typeface="+mn-ea"/>
            </a:endParaRPr>
          </a:p>
        </p:txBody>
      </p:sp>
      <p:sp>
        <p:nvSpPr>
          <p:cNvPr id="6" name="Text 4">
            <a:extLst>
              <a:ext uri="{FF2B5EF4-FFF2-40B4-BE49-F238E27FC236}">
                <a16:creationId xmlns:a16="http://schemas.microsoft.com/office/drawing/2014/main" id="{19E534C4-9F4D-8538-0558-90F1CEF6ABF0}"/>
              </a:ext>
            </a:extLst>
          </p:cNvPr>
          <p:cNvSpPr/>
          <p:nvPr/>
        </p:nvSpPr>
        <p:spPr>
          <a:xfrm>
            <a:off x="611880" y="1393320"/>
            <a:ext cx="859246" cy="584775"/>
          </a:xfrm>
          <a:prstGeom prst="rect">
            <a:avLst/>
          </a:prstGeom>
          <a:noFill/>
          <a:ln/>
        </p:spPr>
        <p:txBody>
          <a:bodyPr wrap="square" lIns="0" tIns="0" rIns="0" bIns="0" rtlCol="0" anchor="t"/>
          <a:lstStyle/>
          <a:p>
            <a:pPr>
              <a:lnSpc>
                <a:spcPts val="3600"/>
              </a:lnSpc>
            </a:pPr>
            <a:r>
              <a:rPr lang="en-US" altLang="ja-JP" sz="5400" b="1" dirty="0">
                <a:solidFill>
                  <a:srgbClr val="3B3535"/>
                </a:solidFill>
                <a:latin typeface="+mn-ea"/>
                <a:cs typeface="Sora Light" pitchFamily="34" charset="-120"/>
              </a:rPr>
              <a:t>Q</a:t>
            </a:r>
            <a:endParaRPr lang="ja-JP" altLang="en-US" sz="5400" b="1" dirty="0">
              <a:solidFill>
                <a:srgbClr val="3B3535"/>
              </a:solidFill>
              <a:latin typeface="+mn-ea"/>
              <a:cs typeface="Sora Light" pitchFamily="34" charset="-120"/>
            </a:endParaRPr>
          </a:p>
        </p:txBody>
      </p:sp>
      <p:sp>
        <p:nvSpPr>
          <p:cNvPr id="7" name="Text 4">
            <a:extLst>
              <a:ext uri="{FF2B5EF4-FFF2-40B4-BE49-F238E27FC236}">
                <a16:creationId xmlns:a16="http://schemas.microsoft.com/office/drawing/2014/main" id="{FEE6F582-B614-6232-6994-C06DA0D2D5CB}"/>
              </a:ext>
            </a:extLst>
          </p:cNvPr>
          <p:cNvSpPr/>
          <p:nvPr/>
        </p:nvSpPr>
        <p:spPr>
          <a:xfrm>
            <a:off x="1041502" y="2988084"/>
            <a:ext cx="2716293" cy="440916"/>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生徒の立場</a:t>
            </a:r>
          </a:p>
        </p:txBody>
      </p:sp>
      <p:sp>
        <p:nvSpPr>
          <p:cNvPr id="8" name="Text 4">
            <a:extLst>
              <a:ext uri="{FF2B5EF4-FFF2-40B4-BE49-F238E27FC236}">
                <a16:creationId xmlns:a16="http://schemas.microsoft.com/office/drawing/2014/main" id="{5CA72BA6-C1CF-303C-214A-0C1E23D5928C}"/>
              </a:ext>
            </a:extLst>
          </p:cNvPr>
          <p:cNvSpPr/>
          <p:nvPr/>
        </p:nvSpPr>
        <p:spPr>
          <a:xfrm>
            <a:off x="1041504" y="3885341"/>
            <a:ext cx="2880000" cy="2268000"/>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賛成</a:t>
            </a:r>
            <a:r>
              <a:rPr lang="en-US" altLang="ja-JP" sz="2800" b="1" dirty="0">
                <a:latin typeface="+mn-ea"/>
                <a:cs typeface="Sora Light" pitchFamily="34" charset="-120"/>
              </a:rPr>
              <a:t>or</a:t>
            </a:r>
            <a:r>
              <a:rPr lang="ja-JP" altLang="en-US" sz="2800" b="1" dirty="0">
                <a:latin typeface="+mn-ea"/>
                <a:cs typeface="Sora Light" pitchFamily="34" charset="-120"/>
              </a:rPr>
              <a:t>反対</a:t>
            </a:r>
          </a:p>
        </p:txBody>
      </p:sp>
      <p:sp>
        <p:nvSpPr>
          <p:cNvPr id="9" name="Text 4">
            <a:extLst>
              <a:ext uri="{FF2B5EF4-FFF2-40B4-BE49-F238E27FC236}">
                <a16:creationId xmlns:a16="http://schemas.microsoft.com/office/drawing/2014/main" id="{3BF1B2EE-6CD7-43F1-972C-A59763D97F86}"/>
              </a:ext>
            </a:extLst>
          </p:cNvPr>
          <p:cNvSpPr/>
          <p:nvPr/>
        </p:nvSpPr>
        <p:spPr>
          <a:xfrm>
            <a:off x="4526584" y="3893041"/>
            <a:ext cx="2880000" cy="2268000"/>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賛成</a:t>
            </a:r>
            <a:r>
              <a:rPr lang="en-US" altLang="ja-JP" sz="2800" b="1" dirty="0">
                <a:latin typeface="+mn-ea"/>
                <a:cs typeface="Sora Light" pitchFamily="34" charset="-120"/>
              </a:rPr>
              <a:t>or</a:t>
            </a:r>
            <a:r>
              <a:rPr lang="ja-JP" altLang="en-US" sz="2800" b="1" dirty="0">
                <a:latin typeface="+mn-ea"/>
                <a:cs typeface="Sora Light" pitchFamily="34" charset="-120"/>
              </a:rPr>
              <a:t>反対</a:t>
            </a:r>
          </a:p>
        </p:txBody>
      </p:sp>
      <p:sp>
        <p:nvSpPr>
          <p:cNvPr id="10" name="Text 4">
            <a:extLst>
              <a:ext uri="{FF2B5EF4-FFF2-40B4-BE49-F238E27FC236}">
                <a16:creationId xmlns:a16="http://schemas.microsoft.com/office/drawing/2014/main" id="{1018944C-0781-2007-C646-899AA089CFE9}"/>
              </a:ext>
            </a:extLst>
          </p:cNvPr>
          <p:cNvSpPr/>
          <p:nvPr/>
        </p:nvSpPr>
        <p:spPr>
          <a:xfrm>
            <a:off x="8011664" y="3846479"/>
            <a:ext cx="2880000" cy="2268000"/>
          </a:xfrm>
          <a:prstGeom prst="rect">
            <a:avLst/>
          </a:prstGeom>
          <a:noFill/>
          <a:ln/>
        </p:spPr>
        <p:txBody>
          <a:bodyPr wrap="square" lIns="0" tIns="0" rIns="0" bIns="0" rtlCol="0" anchor="t"/>
          <a:lstStyle/>
          <a:p>
            <a:pPr>
              <a:lnSpc>
                <a:spcPts val="3600"/>
              </a:lnSpc>
            </a:pPr>
            <a:r>
              <a:rPr lang="ja-JP" altLang="en-US" sz="2800" b="1" dirty="0">
                <a:latin typeface="+mn-ea"/>
                <a:cs typeface="Sora Light" pitchFamily="34" charset="-120"/>
              </a:rPr>
              <a:t>賛成</a:t>
            </a:r>
            <a:r>
              <a:rPr lang="en-US" altLang="ja-JP" sz="2800" b="1" dirty="0">
                <a:latin typeface="+mn-ea"/>
                <a:cs typeface="Sora Light" pitchFamily="34" charset="-120"/>
              </a:rPr>
              <a:t>or</a:t>
            </a:r>
            <a:r>
              <a:rPr lang="ja-JP" altLang="en-US" sz="2800" b="1" dirty="0">
                <a:latin typeface="+mn-ea"/>
                <a:cs typeface="Sora Light" pitchFamily="34" charset="-120"/>
              </a:rPr>
              <a:t>反対</a:t>
            </a:r>
          </a:p>
        </p:txBody>
      </p:sp>
      <p:sp>
        <p:nvSpPr>
          <p:cNvPr id="11" name="Text 4">
            <a:extLst>
              <a:ext uri="{FF2B5EF4-FFF2-40B4-BE49-F238E27FC236}">
                <a16:creationId xmlns:a16="http://schemas.microsoft.com/office/drawing/2014/main" id="{1D80DD15-976B-B0D3-02D2-6BC7743A4489}"/>
              </a:ext>
            </a:extLst>
          </p:cNvPr>
          <p:cNvSpPr/>
          <p:nvPr/>
        </p:nvSpPr>
        <p:spPr>
          <a:xfrm>
            <a:off x="4362875" y="2988084"/>
            <a:ext cx="3186931" cy="670358"/>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保護者の立場</a:t>
            </a:r>
          </a:p>
        </p:txBody>
      </p:sp>
      <p:sp>
        <p:nvSpPr>
          <p:cNvPr id="12" name="Text 4">
            <a:extLst>
              <a:ext uri="{FF2B5EF4-FFF2-40B4-BE49-F238E27FC236}">
                <a16:creationId xmlns:a16="http://schemas.microsoft.com/office/drawing/2014/main" id="{0F9BD426-C3AF-64C0-CB81-6ADBEFA2007F}"/>
              </a:ext>
            </a:extLst>
          </p:cNvPr>
          <p:cNvSpPr/>
          <p:nvPr/>
        </p:nvSpPr>
        <p:spPr>
          <a:xfrm>
            <a:off x="8011664" y="2988084"/>
            <a:ext cx="2732536" cy="440916"/>
          </a:xfrm>
          <a:prstGeom prst="rect">
            <a:avLst/>
          </a:prstGeom>
          <a:noFill/>
          <a:ln/>
        </p:spPr>
        <p:txBody>
          <a:bodyPr wrap="square" lIns="0" tIns="0" rIns="0" bIns="0" rtlCol="0" anchor="t"/>
          <a:lstStyle/>
          <a:p>
            <a:pPr>
              <a:lnSpc>
                <a:spcPts val="3600"/>
              </a:lnSpc>
            </a:pPr>
            <a:r>
              <a:rPr lang="ja-JP" altLang="en-US" sz="4000" b="1" dirty="0">
                <a:latin typeface="+mn-ea"/>
                <a:cs typeface="Sora Light" pitchFamily="34" charset="-120"/>
              </a:rPr>
              <a:t>教員の立場</a:t>
            </a:r>
          </a:p>
        </p:txBody>
      </p:sp>
      <p:sp>
        <p:nvSpPr>
          <p:cNvPr id="13" name="正方形/長方形 12">
            <a:extLst>
              <a:ext uri="{FF2B5EF4-FFF2-40B4-BE49-F238E27FC236}">
                <a16:creationId xmlns:a16="http://schemas.microsoft.com/office/drawing/2014/main" id="{09DD0DD3-286E-F305-0B73-ECB83BDC0892}"/>
              </a:ext>
            </a:extLst>
          </p:cNvPr>
          <p:cNvSpPr/>
          <p:nvPr/>
        </p:nvSpPr>
        <p:spPr>
          <a:xfrm>
            <a:off x="802105" y="2679029"/>
            <a:ext cx="3288632" cy="3625515"/>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F206F71-32FE-D255-D4EB-1CC07F8D2980}"/>
              </a:ext>
            </a:extLst>
          </p:cNvPr>
          <p:cNvSpPr/>
          <p:nvPr/>
        </p:nvSpPr>
        <p:spPr>
          <a:xfrm>
            <a:off x="4257810" y="2679028"/>
            <a:ext cx="3288632" cy="3625515"/>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F159F5A-6D57-E9D0-E70E-918C37E065D6}"/>
              </a:ext>
            </a:extLst>
          </p:cNvPr>
          <p:cNvSpPr/>
          <p:nvPr/>
        </p:nvSpPr>
        <p:spPr>
          <a:xfrm>
            <a:off x="7739526" y="2679027"/>
            <a:ext cx="3288632" cy="3625515"/>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753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1"/>
          <p:cNvSpPr/>
          <p:nvPr/>
        </p:nvSpPr>
        <p:spPr>
          <a:xfrm>
            <a:off x="694285" y="1414619"/>
            <a:ext cx="8647584" cy="2819400"/>
          </a:xfrm>
          <a:prstGeom prst="rect">
            <a:avLst/>
          </a:prstGeom>
          <a:noFill/>
          <a:ln/>
        </p:spPr>
        <p:txBody>
          <a:bodyPr wrap="square" lIns="0" tIns="0" rIns="0" bIns="0" rtlCol="0" anchor="t"/>
          <a:lstStyle/>
          <a:p>
            <a:pPr>
              <a:lnSpc>
                <a:spcPts val="4000"/>
              </a:lnSpc>
            </a:pPr>
            <a:r>
              <a:rPr lang="ja-JP" altLang="en-US" sz="4000" b="1" dirty="0">
                <a:solidFill>
                  <a:srgbClr val="3B3535"/>
                </a:solidFill>
                <a:latin typeface="+mn-ea"/>
                <a:cs typeface="Sora Light" pitchFamily="34" charset="-120"/>
              </a:rPr>
              <a:t>学校単位で部活動の継続が</a:t>
            </a:r>
            <a:endParaRPr lang="en-US" altLang="ja-JP" sz="4000" b="1" dirty="0">
              <a:solidFill>
                <a:srgbClr val="3B3535"/>
              </a:solidFill>
              <a:latin typeface="+mn-ea"/>
              <a:cs typeface="Sora Light" pitchFamily="34" charset="-120"/>
            </a:endParaRPr>
          </a:p>
          <a:p>
            <a:pPr>
              <a:lnSpc>
                <a:spcPts val="4000"/>
              </a:lnSpc>
            </a:pPr>
            <a:r>
              <a:rPr lang="ja-JP" altLang="en-US" sz="4000" b="1" dirty="0">
                <a:solidFill>
                  <a:srgbClr val="3B3535"/>
                </a:solidFill>
                <a:latin typeface="+mn-ea"/>
                <a:cs typeface="Sora Light" pitchFamily="34" charset="-120"/>
              </a:rPr>
              <a:t>困難な地域が増加！</a:t>
            </a:r>
            <a:endParaRPr lang="en-US" altLang="ja-JP" sz="4000" b="1" dirty="0">
              <a:solidFill>
                <a:srgbClr val="3B3535"/>
              </a:solidFill>
              <a:latin typeface="+mn-ea"/>
              <a:cs typeface="Sora Light" pitchFamily="34" charset="-120"/>
            </a:endParaRPr>
          </a:p>
          <a:p>
            <a:pPr>
              <a:lnSpc>
                <a:spcPts val="4000"/>
              </a:lnSpc>
            </a:pPr>
            <a:r>
              <a:rPr lang="ja-JP" altLang="en-US" sz="2800" dirty="0">
                <a:solidFill>
                  <a:srgbClr val="3B3535"/>
                </a:solidFill>
                <a:latin typeface="+mj-ea"/>
                <a:ea typeface="+mj-ea"/>
                <a:cs typeface="Sora Light" pitchFamily="34" charset="-120"/>
              </a:rPr>
              <a:t>・生徒数の減少</a:t>
            </a:r>
            <a:endParaRPr lang="en-US" altLang="ja-JP" sz="2800" dirty="0">
              <a:solidFill>
                <a:srgbClr val="3B3535"/>
              </a:solidFill>
              <a:latin typeface="+mj-ea"/>
              <a:ea typeface="+mj-ea"/>
              <a:cs typeface="Sora Light" pitchFamily="34" charset="-120"/>
            </a:endParaRPr>
          </a:p>
          <a:p>
            <a:pPr>
              <a:lnSpc>
                <a:spcPts val="4000"/>
              </a:lnSpc>
            </a:pPr>
            <a:r>
              <a:rPr lang="ja-JP" altLang="en-US" sz="2800" dirty="0">
                <a:solidFill>
                  <a:srgbClr val="3B3535"/>
                </a:solidFill>
                <a:latin typeface="+mj-ea"/>
                <a:ea typeface="+mj-ea"/>
                <a:cs typeface="Sora Light" pitchFamily="34" charset="-120"/>
              </a:rPr>
              <a:t>・指導者の確保の問題  など</a:t>
            </a:r>
            <a:endParaRPr lang="en-US" sz="3600" dirty="0">
              <a:latin typeface="+mj-ea"/>
              <a:ea typeface="+mj-ea"/>
            </a:endParaRPr>
          </a:p>
        </p:txBody>
      </p:sp>
      <p:sp>
        <p:nvSpPr>
          <p:cNvPr id="5" name="テキスト ボックス 4">
            <a:extLst>
              <a:ext uri="{FF2B5EF4-FFF2-40B4-BE49-F238E27FC236}">
                <a16:creationId xmlns:a16="http://schemas.microsoft.com/office/drawing/2014/main" id="{9D351D3E-E52C-C60F-38C4-AAFA8BA03A9C}"/>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部活動の地域移行</a:t>
            </a:r>
            <a:endParaRPr lang="ja-JP" altLang="en-US" sz="2400" dirty="0"/>
          </a:p>
        </p:txBody>
      </p:sp>
      <p:pic>
        <p:nvPicPr>
          <p:cNvPr id="7" name="図 6">
            <a:extLst>
              <a:ext uri="{FF2B5EF4-FFF2-40B4-BE49-F238E27FC236}">
                <a16:creationId xmlns:a16="http://schemas.microsoft.com/office/drawing/2014/main" id="{58A1F18C-7DE0-4EBE-6576-DBC5AE0A9F42}"/>
              </a:ext>
            </a:extLst>
          </p:cNvPr>
          <p:cNvPicPr>
            <a:picLocks noChangeAspect="1"/>
          </p:cNvPicPr>
          <p:nvPr/>
        </p:nvPicPr>
        <p:blipFill>
          <a:blip r:embed="rId3"/>
          <a:stretch>
            <a:fillRect/>
          </a:stretch>
        </p:blipFill>
        <p:spPr>
          <a:xfrm>
            <a:off x="8292610" y="915700"/>
            <a:ext cx="2987762" cy="5808107"/>
          </a:xfrm>
          <a:prstGeom prst="rect">
            <a:avLst/>
          </a:prstGeom>
        </p:spPr>
      </p:pic>
      <p:sp>
        <p:nvSpPr>
          <p:cNvPr id="9" name="テキスト ボックス 8">
            <a:extLst>
              <a:ext uri="{FF2B5EF4-FFF2-40B4-BE49-F238E27FC236}">
                <a16:creationId xmlns:a16="http://schemas.microsoft.com/office/drawing/2014/main" id="{EF3163E2-44C6-9FF2-D052-EEA19B769759}"/>
              </a:ext>
            </a:extLst>
          </p:cNvPr>
          <p:cNvSpPr txBox="1"/>
          <p:nvPr/>
        </p:nvSpPr>
        <p:spPr>
          <a:xfrm>
            <a:off x="1180285" y="4746650"/>
            <a:ext cx="7675583" cy="1815882"/>
          </a:xfrm>
          <a:prstGeom prst="rect">
            <a:avLst/>
          </a:prstGeom>
          <a:noFill/>
        </p:spPr>
        <p:txBody>
          <a:bodyPr wrap="square" lIns="91440" tIns="45720" rIns="91440" bIns="45720" rtlCol="0" anchor="t">
            <a:spAutoFit/>
          </a:bodyPr>
          <a:lstStyle/>
          <a:p>
            <a:r>
              <a:rPr kumimoji="1" lang="ja-JP" altLang="en-US" sz="4400" b="1" dirty="0">
                <a:highlight>
                  <a:srgbClr val="33CCFF"/>
                </a:highlight>
                <a:ea typeface="游ゴシック"/>
              </a:rPr>
              <a:t>部活動の地域移行</a:t>
            </a:r>
          </a:p>
          <a:p>
            <a:r>
              <a:rPr lang="ja-JP" altLang="en-US" sz="4000" b="1" dirty="0"/>
              <a:t>　☞</a:t>
            </a:r>
            <a:r>
              <a:rPr lang="en-US" altLang="ja-JP" sz="2800" b="1" dirty="0">
                <a:solidFill>
                  <a:srgbClr val="FF0000"/>
                </a:solidFill>
              </a:rPr>
              <a:t>NPO</a:t>
            </a:r>
            <a:r>
              <a:rPr lang="ja-JP" altLang="en-US" sz="2800" b="1" dirty="0">
                <a:solidFill>
                  <a:srgbClr val="FF0000"/>
                </a:solidFill>
              </a:rPr>
              <a:t>、スポーツクラブ、</a:t>
            </a:r>
            <a:endParaRPr lang="en-US" altLang="ja-JP" sz="2800" b="1" dirty="0">
              <a:solidFill>
                <a:srgbClr val="FF0000"/>
              </a:solidFill>
            </a:endParaRPr>
          </a:p>
          <a:p>
            <a:r>
              <a:rPr lang="en-US" altLang="ja-JP" sz="2800" b="1" dirty="0">
                <a:solidFill>
                  <a:srgbClr val="FF0000"/>
                </a:solidFill>
              </a:rPr>
              <a:t>    </a:t>
            </a:r>
            <a:r>
              <a:rPr lang="ja-JP" altLang="en-US" sz="2800" b="1" dirty="0">
                <a:solidFill>
                  <a:srgbClr val="FF0000"/>
                </a:solidFill>
              </a:rPr>
              <a:t>　　民間企業、競技団体などへ</a:t>
            </a:r>
            <a:endParaRPr lang="en-US" altLang="ja-JP" sz="4000" b="1" dirty="0">
              <a:solidFill>
                <a:srgbClr val="FF0000"/>
              </a:solidFill>
            </a:endParaRPr>
          </a:p>
        </p:txBody>
      </p:sp>
      <p:sp>
        <p:nvSpPr>
          <p:cNvPr id="10" name="矢印: 下 9">
            <a:extLst>
              <a:ext uri="{FF2B5EF4-FFF2-40B4-BE49-F238E27FC236}">
                <a16:creationId xmlns:a16="http://schemas.microsoft.com/office/drawing/2014/main" id="{FFB46521-1782-AD0A-5C4B-E50BE49CB204}"/>
              </a:ext>
            </a:extLst>
          </p:cNvPr>
          <p:cNvSpPr/>
          <p:nvPr/>
        </p:nvSpPr>
        <p:spPr>
          <a:xfrm>
            <a:off x="2204417" y="3681919"/>
            <a:ext cx="2813659" cy="80501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7" name="Text 4"/>
          <p:cNvSpPr/>
          <p:nvPr/>
        </p:nvSpPr>
        <p:spPr>
          <a:xfrm>
            <a:off x="834268" y="2584149"/>
            <a:ext cx="9865154" cy="1538273"/>
          </a:xfrm>
          <a:prstGeom prst="rect">
            <a:avLst/>
          </a:prstGeom>
          <a:noFill/>
          <a:ln/>
        </p:spPr>
        <p:txBody>
          <a:bodyPr wrap="square" lIns="0" tIns="0" rIns="0" bIns="0" rtlCol="0" anchor="t"/>
          <a:lstStyle/>
          <a:p>
            <a:pPr>
              <a:lnSpc>
                <a:spcPts val="3600"/>
              </a:lnSpc>
            </a:pPr>
            <a:r>
              <a:rPr lang="en-US" sz="2800" dirty="0">
                <a:solidFill>
                  <a:srgbClr val="3B3535"/>
                </a:solidFill>
                <a:latin typeface="Sora Light" pitchFamily="34" charset="0"/>
                <a:ea typeface="Sora Light" pitchFamily="34" charset="-122"/>
                <a:cs typeface="Sora Light" pitchFamily="34" charset="-120"/>
              </a:rPr>
              <a:t>生徒がスポーツや文化芸術に親しむ機会であり、活動を通じた人間関係づくりや、自己肯定感の向上につながるものとして学校教育の一環に位置づけられてい</a:t>
            </a:r>
            <a:r>
              <a:rPr lang="ja-JP" altLang="en-US" sz="2800" dirty="0">
                <a:solidFill>
                  <a:srgbClr val="3B3535"/>
                </a:solidFill>
                <a:latin typeface="Sora Light" pitchFamily="34" charset="0"/>
                <a:ea typeface="Sora Light" pitchFamily="34" charset="-122"/>
                <a:cs typeface="Sora Light" pitchFamily="34" charset="-120"/>
              </a:rPr>
              <a:t>る</a:t>
            </a:r>
            <a:r>
              <a:rPr lang="en-US" sz="2800" dirty="0">
                <a:solidFill>
                  <a:srgbClr val="3B3535"/>
                </a:solidFill>
                <a:latin typeface="Sora Light" pitchFamily="34" charset="0"/>
                <a:ea typeface="Sora Light" pitchFamily="34" charset="-122"/>
                <a:cs typeface="Sora Light" pitchFamily="34" charset="-120"/>
              </a:rPr>
              <a:t>。</a:t>
            </a:r>
            <a:endParaRPr lang="en-US" sz="2800" dirty="0"/>
          </a:p>
        </p:txBody>
      </p:sp>
      <p:sp>
        <p:nvSpPr>
          <p:cNvPr id="13" name="テキスト ボックス 12">
            <a:extLst>
              <a:ext uri="{FF2B5EF4-FFF2-40B4-BE49-F238E27FC236}">
                <a16:creationId xmlns:a16="http://schemas.microsoft.com/office/drawing/2014/main" id="{4C435FB0-D661-FA38-350B-23D59ACA19D5}"/>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変わりゆく部活動</a:t>
            </a:r>
            <a:endParaRPr lang="ja-JP" altLang="en-US" sz="2400" dirty="0"/>
          </a:p>
        </p:txBody>
      </p:sp>
      <p:sp>
        <p:nvSpPr>
          <p:cNvPr id="14" name="Text 1">
            <a:extLst>
              <a:ext uri="{FF2B5EF4-FFF2-40B4-BE49-F238E27FC236}">
                <a16:creationId xmlns:a16="http://schemas.microsoft.com/office/drawing/2014/main" id="{50E2F720-D1DD-E4FC-28DA-B620BBDCF28F}"/>
              </a:ext>
            </a:extLst>
          </p:cNvPr>
          <p:cNvSpPr/>
          <p:nvPr/>
        </p:nvSpPr>
        <p:spPr>
          <a:xfrm>
            <a:off x="655159" y="1351451"/>
            <a:ext cx="8647584" cy="1232698"/>
          </a:xfrm>
          <a:prstGeom prst="rect">
            <a:avLst/>
          </a:prstGeom>
          <a:noFill/>
          <a:ln/>
        </p:spPr>
        <p:txBody>
          <a:bodyPr wrap="square" lIns="0" tIns="0" rIns="0" bIns="0" rtlCol="0" anchor="t"/>
          <a:lstStyle/>
          <a:p>
            <a:pPr>
              <a:lnSpc>
                <a:spcPts val="4000"/>
              </a:lnSpc>
            </a:pPr>
            <a:r>
              <a:rPr lang="ja-JP" altLang="en-US" sz="4000" b="1" dirty="0">
                <a:solidFill>
                  <a:srgbClr val="3B3535"/>
                </a:solidFill>
                <a:latin typeface="+mn-ea"/>
                <a:cs typeface="Sora Light" pitchFamily="34" charset="-120"/>
              </a:rPr>
              <a:t>多様な部活動が登場し</a:t>
            </a:r>
            <a:endParaRPr lang="en-US" altLang="ja-JP" sz="4000" b="1" dirty="0">
              <a:solidFill>
                <a:srgbClr val="3B3535"/>
              </a:solidFill>
              <a:latin typeface="+mn-ea"/>
              <a:cs typeface="Sora Light" pitchFamily="34" charset="-120"/>
            </a:endParaRPr>
          </a:p>
          <a:p>
            <a:pPr>
              <a:lnSpc>
                <a:spcPts val="4000"/>
              </a:lnSpc>
            </a:pPr>
            <a:r>
              <a:rPr lang="ja-JP" altLang="en-US" sz="4000" b="1" dirty="0">
                <a:solidFill>
                  <a:srgbClr val="3B3535"/>
                </a:solidFill>
                <a:latin typeface="+mn-ea"/>
                <a:cs typeface="Sora Light" pitchFamily="34" charset="-120"/>
              </a:rPr>
              <a:t>「やりたい活動」ができるように</a:t>
            </a:r>
            <a:endParaRPr lang="en-US" altLang="ja-JP" sz="4000" b="1" dirty="0">
              <a:solidFill>
                <a:srgbClr val="3B3535"/>
              </a:solidFill>
              <a:latin typeface="+mn-ea"/>
              <a:cs typeface="Sora Light" pitchFamily="34" charset="-120"/>
            </a:endParaRPr>
          </a:p>
        </p:txBody>
      </p:sp>
      <p:sp>
        <p:nvSpPr>
          <p:cNvPr id="17" name="Text 4">
            <a:extLst>
              <a:ext uri="{FF2B5EF4-FFF2-40B4-BE49-F238E27FC236}">
                <a16:creationId xmlns:a16="http://schemas.microsoft.com/office/drawing/2014/main" id="{0DC5C350-3A28-4FF7-7936-802D57F948CD}"/>
              </a:ext>
            </a:extLst>
          </p:cNvPr>
          <p:cNvSpPr/>
          <p:nvPr/>
        </p:nvSpPr>
        <p:spPr>
          <a:xfrm>
            <a:off x="834268" y="4850437"/>
            <a:ext cx="6045699" cy="1009366"/>
          </a:xfrm>
          <a:prstGeom prst="rect">
            <a:avLst/>
          </a:prstGeom>
          <a:noFill/>
          <a:ln/>
        </p:spPr>
        <p:txBody>
          <a:bodyPr wrap="square" lIns="0" tIns="0" rIns="0" bIns="0" rtlCol="0" anchor="t"/>
          <a:lstStyle/>
          <a:p>
            <a:pPr>
              <a:lnSpc>
                <a:spcPts val="3600"/>
              </a:lnSpc>
            </a:pPr>
            <a:r>
              <a:rPr lang="ja-JP" altLang="en-US" sz="3600" b="1" dirty="0">
                <a:solidFill>
                  <a:srgbClr val="3B3535"/>
                </a:solidFill>
                <a:highlight>
                  <a:srgbClr val="33CCFF"/>
                </a:highlight>
                <a:latin typeface="+mn-ea"/>
                <a:cs typeface="Sora Light" pitchFamily="34" charset="-120"/>
              </a:rPr>
              <a:t>民間企業との連携などにより、</a:t>
            </a:r>
            <a:endParaRPr lang="en-US" altLang="ja-JP" sz="3600" b="1" dirty="0">
              <a:solidFill>
                <a:srgbClr val="3B3535"/>
              </a:solidFill>
              <a:highlight>
                <a:srgbClr val="33CCFF"/>
              </a:highlight>
              <a:latin typeface="+mn-ea"/>
              <a:cs typeface="Sora Light" pitchFamily="34" charset="-120"/>
            </a:endParaRPr>
          </a:p>
          <a:p>
            <a:pPr>
              <a:lnSpc>
                <a:spcPts val="3600"/>
              </a:lnSpc>
            </a:pPr>
            <a:r>
              <a:rPr lang="ja-JP" altLang="en-US" sz="3600" b="1" dirty="0">
                <a:solidFill>
                  <a:srgbClr val="3B3535"/>
                </a:solidFill>
                <a:highlight>
                  <a:srgbClr val="33CCFF"/>
                </a:highlight>
                <a:latin typeface="+mn-ea"/>
                <a:cs typeface="Sora Light" pitchFamily="34" charset="-120"/>
              </a:rPr>
              <a:t>従来なかった部活動が登場</a:t>
            </a:r>
          </a:p>
        </p:txBody>
      </p:sp>
      <p:pic>
        <p:nvPicPr>
          <p:cNvPr id="3" name="図 2">
            <a:extLst>
              <a:ext uri="{FF2B5EF4-FFF2-40B4-BE49-F238E27FC236}">
                <a16:creationId xmlns:a16="http://schemas.microsoft.com/office/drawing/2014/main" id="{EC0F6391-4AF3-1366-8DAD-F1402EC4EB36}"/>
              </a:ext>
            </a:extLst>
          </p:cNvPr>
          <p:cNvPicPr>
            <a:picLocks noChangeAspect="1"/>
          </p:cNvPicPr>
          <p:nvPr/>
        </p:nvPicPr>
        <p:blipFill>
          <a:blip r:embed="rId3"/>
          <a:srcRect l="51727" t="50000" r="28479"/>
          <a:stretch>
            <a:fillRect/>
          </a:stretch>
        </p:blipFill>
        <p:spPr>
          <a:xfrm>
            <a:off x="7696348" y="4713430"/>
            <a:ext cx="1535986" cy="2182305"/>
          </a:xfrm>
          <a:prstGeom prst="rect">
            <a:avLst/>
          </a:prstGeom>
        </p:spPr>
      </p:pic>
      <p:pic>
        <p:nvPicPr>
          <p:cNvPr id="4" name="図 3">
            <a:extLst>
              <a:ext uri="{FF2B5EF4-FFF2-40B4-BE49-F238E27FC236}">
                <a16:creationId xmlns:a16="http://schemas.microsoft.com/office/drawing/2014/main" id="{0867CF75-A251-B50F-632E-76D10883AE9A}"/>
              </a:ext>
            </a:extLst>
          </p:cNvPr>
          <p:cNvPicPr>
            <a:picLocks noChangeAspect="1"/>
          </p:cNvPicPr>
          <p:nvPr/>
        </p:nvPicPr>
        <p:blipFill>
          <a:blip r:embed="rId3"/>
          <a:srcRect l="37170" r="43036" b="50000"/>
          <a:stretch>
            <a:fillRect/>
          </a:stretch>
        </p:blipFill>
        <p:spPr>
          <a:xfrm>
            <a:off x="10589739" y="4675695"/>
            <a:ext cx="1535986" cy="2182305"/>
          </a:xfrm>
          <a:prstGeom prst="rect">
            <a:avLst/>
          </a:prstGeom>
        </p:spPr>
      </p:pic>
      <p:pic>
        <p:nvPicPr>
          <p:cNvPr id="5" name="図 4">
            <a:extLst>
              <a:ext uri="{FF2B5EF4-FFF2-40B4-BE49-F238E27FC236}">
                <a16:creationId xmlns:a16="http://schemas.microsoft.com/office/drawing/2014/main" id="{E3266F9F-322A-A43D-A093-7F7EC4226635}"/>
              </a:ext>
            </a:extLst>
          </p:cNvPr>
          <p:cNvPicPr>
            <a:picLocks noChangeAspect="1"/>
          </p:cNvPicPr>
          <p:nvPr/>
        </p:nvPicPr>
        <p:blipFill>
          <a:blip r:embed="rId3"/>
          <a:srcRect l="20702" t="2130" r="60412" b="47870"/>
          <a:stretch>
            <a:fillRect/>
          </a:stretch>
        </p:blipFill>
        <p:spPr>
          <a:xfrm>
            <a:off x="9315926" y="3872051"/>
            <a:ext cx="1465577" cy="21823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4" name="Text 2"/>
          <p:cNvSpPr/>
          <p:nvPr/>
        </p:nvSpPr>
        <p:spPr>
          <a:xfrm>
            <a:off x="274669" y="1279434"/>
            <a:ext cx="2470627" cy="308769"/>
          </a:xfrm>
          <a:prstGeom prst="rect">
            <a:avLst/>
          </a:prstGeom>
          <a:noFill/>
          <a:ln/>
        </p:spPr>
        <p:txBody>
          <a:bodyPr wrap="none" lIns="0" tIns="0" rIns="0" bIns="0" rtlCol="0" anchor="t"/>
          <a:lstStyle/>
          <a:p>
            <a:pPr>
              <a:lnSpc>
                <a:spcPts val="2400"/>
              </a:lnSpc>
            </a:pPr>
            <a:r>
              <a:rPr lang="ja-JP" altLang="en-US" sz="2800" b="1" dirty="0">
                <a:solidFill>
                  <a:srgbClr val="1F1E1E"/>
                </a:solidFill>
                <a:latin typeface="+mn-ea"/>
                <a:cs typeface="Alexandria Semi Bold" pitchFamily="34" charset="-120"/>
              </a:rPr>
              <a:t>東京都渋谷区の事例</a:t>
            </a:r>
            <a:endParaRPr lang="en-US" sz="1933" b="1" dirty="0">
              <a:latin typeface="+mn-ea"/>
            </a:endParaRPr>
          </a:p>
        </p:txBody>
      </p:sp>
      <p:sp>
        <p:nvSpPr>
          <p:cNvPr id="11" name="テキスト ボックス 10">
            <a:extLst>
              <a:ext uri="{FF2B5EF4-FFF2-40B4-BE49-F238E27FC236}">
                <a16:creationId xmlns:a16="http://schemas.microsoft.com/office/drawing/2014/main" id="{38678050-A413-C363-070A-E0FE99C49470}"/>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変わりゆく部活動</a:t>
            </a:r>
            <a:endParaRPr lang="ja-JP" altLang="en-US" sz="2400" dirty="0"/>
          </a:p>
        </p:txBody>
      </p:sp>
      <p:sp>
        <p:nvSpPr>
          <p:cNvPr id="13" name="Text 4">
            <a:extLst>
              <a:ext uri="{FF2B5EF4-FFF2-40B4-BE49-F238E27FC236}">
                <a16:creationId xmlns:a16="http://schemas.microsoft.com/office/drawing/2014/main" id="{0E139635-B7A9-60A5-79FB-4C91E09AF978}"/>
              </a:ext>
            </a:extLst>
          </p:cNvPr>
          <p:cNvSpPr/>
          <p:nvPr/>
        </p:nvSpPr>
        <p:spPr>
          <a:xfrm>
            <a:off x="673335" y="1692778"/>
            <a:ext cx="7749206" cy="1341909"/>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東京都渋谷区では、</a:t>
            </a:r>
            <a:r>
              <a:rPr lang="en-US" altLang="ja-JP" sz="2800" dirty="0">
                <a:solidFill>
                  <a:srgbClr val="3B3535"/>
                </a:solidFill>
                <a:latin typeface="+mn-ea"/>
                <a:cs typeface="Sora Light" pitchFamily="34" charset="-120"/>
              </a:rPr>
              <a:t>2021</a:t>
            </a:r>
            <a:r>
              <a:rPr lang="ja-JP" altLang="en-US" sz="2800" dirty="0">
                <a:solidFill>
                  <a:srgbClr val="3B3535"/>
                </a:solidFill>
                <a:latin typeface="+mn-ea"/>
                <a:cs typeface="Sora Light" pitchFamily="34" charset="-120"/>
              </a:rPr>
              <a:t>年</a:t>
            </a:r>
            <a:r>
              <a:rPr lang="en-US" altLang="ja-JP" sz="2800" dirty="0">
                <a:solidFill>
                  <a:srgbClr val="3B3535"/>
                </a:solidFill>
                <a:latin typeface="+mn-ea"/>
                <a:cs typeface="Sora Light" pitchFamily="34" charset="-120"/>
              </a:rPr>
              <a:t>10</a:t>
            </a:r>
            <a:r>
              <a:rPr lang="ja-JP" altLang="en-US" sz="2800" dirty="0">
                <a:solidFill>
                  <a:srgbClr val="3B3535"/>
                </a:solidFill>
                <a:latin typeface="+mn-ea"/>
                <a:cs typeface="Sora Light" pitchFamily="34" charset="-120"/>
              </a:rPr>
              <a:t>月に一般社団法人渋谷ユナイテッドが設立され、区内</a:t>
            </a:r>
            <a:r>
              <a:rPr lang="en-US" altLang="ja-JP" sz="2800" dirty="0">
                <a:solidFill>
                  <a:srgbClr val="3B3535"/>
                </a:solidFill>
                <a:latin typeface="+mn-ea"/>
                <a:cs typeface="Sora Light" pitchFamily="34" charset="-120"/>
              </a:rPr>
              <a:t>8</a:t>
            </a:r>
            <a:r>
              <a:rPr lang="ja-JP" altLang="en-US" sz="2800" dirty="0">
                <a:solidFill>
                  <a:srgbClr val="3B3535"/>
                </a:solidFill>
                <a:latin typeface="+mn-ea"/>
                <a:cs typeface="Sora Light" pitchFamily="34" charset="-120"/>
              </a:rPr>
              <a:t>校の中学生を対象に、</a:t>
            </a:r>
            <a:r>
              <a:rPr lang="en-US" altLang="ja-JP" sz="2800" dirty="0">
                <a:solidFill>
                  <a:srgbClr val="3B3535"/>
                </a:solidFill>
                <a:latin typeface="+mn-ea"/>
                <a:cs typeface="Sora Light" pitchFamily="34" charset="-120"/>
              </a:rPr>
              <a:t>10</a:t>
            </a:r>
            <a:r>
              <a:rPr lang="ja-JP" altLang="en-US" sz="2800" dirty="0">
                <a:solidFill>
                  <a:srgbClr val="3B3535"/>
                </a:solidFill>
                <a:latin typeface="+mn-ea"/>
                <a:cs typeface="Sora Light" pitchFamily="34" charset="-120"/>
              </a:rPr>
              <a:t>以上の部活動を展開している。</a:t>
            </a:r>
          </a:p>
        </p:txBody>
      </p:sp>
      <p:pic>
        <p:nvPicPr>
          <p:cNvPr id="14" name="図 13">
            <a:extLst>
              <a:ext uri="{FF2B5EF4-FFF2-40B4-BE49-F238E27FC236}">
                <a16:creationId xmlns:a16="http://schemas.microsoft.com/office/drawing/2014/main" id="{B5D2726B-1BB6-6742-BDE6-1D39E229C06E}"/>
              </a:ext>
            </a:extLst>
          </p:cNvPr>
          <p:cNvPicPr>
            <a:picLocks noChangeAspect="1"/>
          </p:cNvPicPr>
          <p:nvPr/>
        </p:nvPicPr>
        <p:blipFill>
          <a:blip r:embed="rId3"/>
          <a:stretch>
            <a:fillRect/>
          </a:stretch>
        </p:blipFill>
        <p:spPr>
          <a:xfrm>
            <a:off x="7292194" y="3139262"/>
            <a:ext cx="4738911" cy="3647822"/>
          </a:xfrm>
          <a:prstGeom prst="rect">
            <a:avLst/>
          </a:prstGeom>
        </p:spPr>
      </p:pic>
      <p:sp>
        <p:nvSpPr>
          <p:cNvPr id="16" name="Text 4">
            <a:extLst>
              <a:ext uri="{FF2B5EF4-FFF2-40B4-BE49-F238E27FC236}">
                <a16:creationId xmlns:a16="http://schemas.microsoft.com/office/drawing/2014/main" id="{08E72DC3-332D-668B-A062-2807EE0FE08C}"/>
              </a:ext>
            </a:extLst>
          </p:cNvPr>
          <p:cNvSpPr/>
          <p:nvPr/>
        </p:nvSpPr>
        <p:spPr>
          <a:xfrm>
            <a:off x="795239" y="3363625"/>
            <a:ext cx="6934740" cy="2043385"/>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・「フェンシング部」</a:t>
            </a:r>
            <a:endParaRPr lang="en-US" altLang="ja-JP" sz="2800" dirty="0">
              <a:solidFill>
                <a:srgbClr val="3B3535"/>
              </a:solidFill>
              <a:latin typeface="+mn-ea"/>
              <a:cs typeface="Sora Light" pitchFamily="34" charset="-120"/>
            </a:endParaRPr>
          </a:p>
          <a:p>
            <a:pPr>
              <a:lnSpc>
                <a:spcPts val="3600"/>
              </a:lnSpc>
            </a:pPr>
            <a:r>
              <a:rPr lang="ja-JP" altLang="en-US" sz="2800" dirty="0">
                <a:solidFill>
                  <a:srgbClr val="3B3535"/>
                </a:solidFill>
                <a:latin typeface="+mn-ea"/>
                <a:cs typeface="Sora Light" pitchFamily="34" charset="-120"/>
              </a:rPr>
              <a:t>　　元日本代表の指導を受けられる</a:t>
            </a:r>
          </a:p>
          <a:p>
            <a:pPr>
              <a:lnSpc>
                <a:spcPts val="3600"/>
              </a:lnSpc>
            </a:pPr>
            <a:r>
              <a:rPr lang="ja-JP" altLang="en-US" sz="2800" dirty="0">
                <a:solidFill>
                  <a:srgbClr val="3B3535"/>
                </a:solidFill>
                <a:latin typeface="+mn-ea"/>
                <a:cs typeface="Sora Light" pitchFamily="34" charset="-120"/>
              </a:rPr>
              <a:t>・「デジタルクリエイティブ部」</a:t>
            </a:r>
          </a:p>
          <a:p>
            <a:pPr>
              <a:lnSpc>
                <a:spcPts val="3600"/>
              </a:lnSpc>
            </a:pPr>
            <a:r>
              <a:rPr lang="ja-JP" altLang="en-US" sz="2800" dirty="0">
                <a:solidFill>
                  <a:srgbClr val="3B3535"/>
                </a:solidFill>
                <a:latin typeface="+mn-ea"/>
                <a:cs typeface="Sora Light" pitchFamily="34" charset="-120"/>
              </a:rPr>
              <a:t>・「料理・スイーツマスター部」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56916BC-36FA-4DC6-1BAC-3D7D0D059B1F}"/>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地域間格差の課題</a:t>
            </a:r>
          </a:p>
        </p:txBody>
      </p:sp>
      <p:sp>
        <p:nvSpPr>
          <p:cNvPr id="9" name="Text 2">
            <a:extLst>
              <a:ext uri="{FF2B5EF4-FFF2-40B4-BE49-F238E27FC236}">
                <a16:creationId xmlns:a16="http://schemas.microsoft.com/office/drawing/2014/main" id="{C95480A4-DC2E-5367-40BC-0D7BE41CF58D}"/>
              </a:ext>
            </a:extLst>
          </p:cNvPr>
          <p:cNvSpPr/>
          <p:nvPr/>
        </p:nvSpPr>
        <p:spPr>
          <a:xfrm>
            <a:off x="274669" y="1279434"/>
            <a:ext cx="2470627" cy="308769"/>
          </a:xfrm>
          <a:prstGeom prst="rect">
            <a:avLst/>
          </a:prstGeom>
          <a:noFill/>
          <a:ln/>
        </p:spPr>
        <p:txBody>
          <a:bodyPr wrap="none" lIns="0" tIns="0" rIns="0" bIns="0" rtlCol="0" anchor="t"/>
          <a:lstStyle/>
          <a:p>
            <a:pPr>
              <a:lnSpc>
                <a:spcPts val="2400"/>
              </a:lnSpc>
            </a:pPr>
            <a:r>
              <a:rPr lang="ja-JP" altLang="en-US" sz="2800" b="1" dirty="0">
                <a:solidFill>
                  <a:srgbClr val="1F1E1E"/>
                </a:solidFill>
                <a:latin typeface="+mn-ea"/>
                <a:cs typeface="Alexandria Semi Bold" pitchFamily="34" charset="-120"/>
              </a:rPr>
              <a:t>熊本県のある町の事例</a:t>
            </a:r>
            <a:endParaRPr lang="en-US" sz="1933" b="1" dirty="0">
              <a:latin typeface="+mn-ea"/>
            </a:endParaRPr>
          </a:p>
        </p:txBody>
      </p:sp>
      <p:sp>
        <p:nvSpPr>
          <p:cNvPr id="10" name="Text 4">
            <a:extLst>
              <a:ext uri="{FF2B5EF4-FFF2-40B4-BE49-F238E27FC236}">
                <a16:creationId xmlns:a16="http://schemas.microsoft.com/office/drawing/2014/main" id="{7ABB2847-F70D-6BEA-8D56-5043D1755A11}"/>
              </a:ext>
            </a:extLst>
          </p:cNvPr>
          <p:cNvSpPr/>
          <p:nvPr/>
        </p:nvSpPr>
        <p:spPr>
          <a:xfrm>
            <a:off x="673334" y="1692778"/>
            <a:ext cx="9337931" cy="1341909"/>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熊本県のある町の中学校バドミントン部は、</a:t>
            </a:r>
            <a:r>
              <a:rPr lang="en-US" altLang="ja-JP" sz="2800" dirty="0">
                <a:solidFill>
                  <a:srgbClr val="3B3535"/>
                </a:solidFill>
                <a:latin typeface="+mn-ea"/>
                <a:cs typeface="Sora Light" pitchFamily="34" charset="-120"/>
              </a:rPr>
              <a:t>NPO</a:t>
            </a:r>
            <a:r>
              <a:rPr lang="ja-JP" altLang="en-US" sz="2800" dirty="0">
                <a:solidFill>
                  <a:srgbClr val="3B3535"/>
                </a:solidFill>
                <a:latin typeface="+mn-ea"/>
                <a:cs typeface="Sora Light" pitchFamily="34" charset="-120"/>
              </a:rPr>
              <a:t>法人の総合型地域スポーツクラブにより運営されているが、指導を行うのは会社員を定年退職した指導員一人しかいない。</a:t>
            </a:r>
          </a:p>
        </p:txBody>
      </p:sp>
      <p:sp>
        <p:nvSpPr>
          <p:cNvPr id="11" name="Text 4">
            <a:extLst>
              <a:ext uri="{FF2B5EF4-FFF2-40B4-BE49-F238E27FC236}">
                <a16:creationId xmlns:a16="http://schemas.microsoft.com/office/drawing/2014/main" id="{794F7C5C-DD88-52EB-FD54-368DA7CADA95}"/>
              </a:ext>
            </a:extLst>
          </p:cNvPr>
          <p:cNvSpPr/>
          <p:nvPr/>
        </p:nvSpPr>
        <p:spPr>
          <a:xfrm>
            <a:off x="673335" y="4005481"/>
            <a:ext cx="9102262" cy="1341909"/>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地元新聞社が熊本県</a:t>
            </a:r>
            <a:r>
              <a:rPr lang="en-US" altLang="ja-JP" sz="2800" dirty="0">
                <a:solidFill>
                  <a:srgbClr val="3B3535"/>
                </a:solidFill>
                <a:latin typeface="+mn-ea"/>
                <a:cs typeface="Sora Light" pitchFamily="34" charset="-120"/>
              </a:rPr>
              <a:t>45</a:t>
            </a:r>
            <a:r>
              <a:rPr lang="ja-JP" altLang="en-US" sz="2800" dirty="0">
                <a:solidFill>
                  <a:srgbClr val="3B3535"/>
                </a:solidFill>
                <a:latin typeface="+mn-ea"/>
                <a:cs typeface="Sora Light" pitchFamily="34" charset="-120"/>
              </a:rPr>
              <a:t>自治体に行ったアンケートでは、</a:t>
            </a:r>
            <a:r>
              <a:rPr lang="en-US" altLang="ja-JP" sz="2800" dirty="0">
                <a:solidFill>
                  <a:srgbClr val="FF0000"/>
                </a:solidFill>
                <a:latin typeface="+mn-ea"/>
                <a:cs typeface="Sora Light" pitchFamily="34" charset="-120"/>
              </a:rPr>
              <a:t>44</a:t>
            </a:r>
            <a:r>
              <a:rPr lang="ja-JP" altLang="en-US" sz="2800" dirty="0">
                <a:solidFill>
                  <a:srgbClr val="FF0000"/>
                </a:solidFill>
                <a:latin typeface="+mn-ea"/>
                <a:cs typeface="Sora Light" pitchFamily="34" charset="-120"/>
              </a:rPr>
              <a:t>自治体が「指導者の確保」を課題にあげている</a:t>
            </a:r>
            <a:r>
              <a:rPr lang="ja-JP" altLang="en-US" sz="2800" dirty="0">
                <a:solidFill>
                  <a:srgbClr val="3B3535"/>
                </a:solidFill>
                <a:latin typeface="+mn-ea"/>
                <a:cs typeface="Sora Light" pitchFamily="34" charset="-120"/>
              </a:rPr>
              <a:t>。</a:t>
            </a:r>
          </a:p>
        </p:txBody>
      </p:sp>
      <p:sp>
        <p:nvSpPr>
          <p:cNvPr id="12" name="Text 4">
            <a:extLst>
              <a:ext uri="{FF2B5EF4-FFF2-40B4-BE49-F238E27FC236}">
                <a16:creationId xmlns:a16="http://schemas.microsoft.com/office/drawing/2014/main" id="{C4AD79A2-096C-2B42-F2F5-F97C8A47F306}"/>
              </a:ext>
            </a:extLst>
          </p:cNvPr>
          <p:cNvSpPr/>
          <p:nvPr/>
        </p:nvSpPr>
        <p:spPr>
          <a:xfrm>
            <a:off x="673333" y="5165222"/>
            <a:ext cx="9337931" cy="922207"/>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指導者や支援団体が少ない地方自治体からは、</a:t>
            </a:r>
            <a:r>
              <a:rPr lang="ja-JP" altLang="en-US" sz="2800" dirty="0">
                <a:solidFill>
                  <a:srgbClr val="FF0000"/>
                </a:solidFill>
                <a:latin typeface="+mn-ea"/>
                <a:cs typeface="Sora Light" pitchFamily="34" charset="-120"/>
              </a:rPr>
              <a:t>地域間格差がさらに拡大</a:t>
            </a:r>
            <a:r>
              <a:rPr lang="ja-JP" altLang="en-US" sz="2800" dirty="0">
                <a:solidFill>
                  <a:srgbClr val="3B3535"/>
                </a:solidFill>
                <a:latin typeface="+mn-ea"/>
                <a:cs typeface="Sora Light" pitchFamily="34" charset="-120"/>
              </a:rPr>
              <a:t>することへの不安の声も上がっています。</a:t>
            </a:r>
          </a:p>
        </p:txBody>
      </p:sp>
      <p:pic>
        <p:nvPicPr>
          <p:cNvPr id="3" name="図 2">
            <a:extLst>
              <a:ext uri="{FF2B5EF4-FFF2-40B4-BE49-F238E27FC236}">
                <a16:creationId xmlns:a16="http://schemas.microsoft.com/office/drawing/2014/main" id="{D496625B-20FB-6E38-FF6B-35F3A636F6AC}"/>
              </a:ext>
            </a:extLst>
          </p:cNvPr>
          <p:cNvPicPr>
            <a:picLocks noChangeAspect="1"/>
          </p:cNvPicPr>
          <p:nvPr/>
        </p:nvPicPr>
        <p:blipFill>
          <a:blip r:embed="rId3"/>
          <a:stretch>
            <a:fillRect/>
          </a:stretch>
        </p:blipFill>
        <p:spPr>
          <a:xfrm>
            <a:off x="10258069" y="1427410"/>
            <a:ext cx="1336900" cy="28772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57781" y="1246309"/>
            <a:ext cx="3146953" cy="617696"/>
          </a:xfrm>
          <a:prstGeom prst="rect">
            <a:avLst/>
          </a:prstGeom>
          <a:noFill/>
          <a:ln/>
        </p:spPr>
        <p:txBody>
          <a:bodyPr wrap="none" lIns="0" tIns="0" rIns="0" bIns="0" rtlCol="0" anchor="t"/>
          <a:lstStyle/>
          <a:p>
            <a:pPr>
              <a:lnSpc>
                <a:spcPts val="4800"/>
              </a:lnSpc>
            </a:pPr>
            <a:r>
              <a:rPr lang="ja-JP" altLang="en-US" sz="3600" b="1" dirty="0">
                <a:solidFill>
                  <a:srgbClr val="1F1E1E"/>
                </a:solidFill>
                <a:latin typeface="+mn-ea"/>
                <a:cs typeface="Alexandria Semi Bold" pitchFamily="34" charset="-120"/>
              </a:rPr>
              <a:t>財政的な課題</a:t>
            </a:r>
            <a:endParaRPr lang="en-US" sz="3600" b="1" dirty="0">
              <a:latin typeface="+mn-ea"/>
            </a:endParaRPr>
          </a:p>
        </p:txBody>
      </p:sp>
      <p:sp>
        <p:nvSpPr>
          <p:cNvPr id="13" name="テキスト ボックス 12">
            <a:extLst>
              <a:ext uri="{FF2B5EF4-FFF2-40B4-BE49-F238E27FC236}">
                <a16:creationId xmlns:a16="http://schemas.microsoft.com/office/drawing/2014/main" id="{6FEF8284-4131-1E52-CEEE-C8B843A80213}"/>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地域間格差の課題</a:t>
            </a:r>
          </a:p>
        </p:txBody>
      </p:sp>
      <p:sp>
        <p:nvSpPr>
          <p:cNvPr id="14" name="Text 4">
            <a:extLst>
              <a:ext uri="{FF2B5EF4-FFF2-40B4-BE49-F238E27FC236}">
                <a16:creationId xmlns:a16="http://schemas.microsoft.com/office/drawing/2014/main" id="{53514C30-B962-F2CA-DF1F-CB4E29FD0438}"/>
              </a:ext>
            </a:extLst>
          </p:cNvPr>
          <p:cNvSpPr/>
          <p:nvPr/>
        </p:nvSpPr>
        <p:spPr>
          <a:xfrm>
            <a:off x="979261" y="2070615"/>
            <a:ext cx="10002966" cy="1799345"/>
          </a:xfrm>
          <a:prstGeom prst="rect">
            <a:avLst/>
          </a:prstGeom>
          <a:noFill/>
          <a:ln/>
        </p:spPr>
        <p:txBody>
          <a:bodyPr wrap="square" lIns="0" tIns="0" rIns="0" bIns="0" rtlCol="0" anchor="t"/>
          <a:lstStyle/>
          <a:p>
            <a:pPr>
              <a:lnSpc>
                <a:spcPts val="3600"/>
              </a:lnSpc>
            </a:pPr>
            <a:r>
              <a:rPr lang="ja-JP" altLang="en-US" sz="2800" b="1" dirty="0">
                <a:solidFill>
                  <a:srgbClr val="3B3535"/>
                </a:solidFill>
                <a:latin typeface="+mn-ea"/>
                <a:cs typeface="Sora Light" pitchFamily="34" charset="-120"/>
              </a:rPr>
              <a:t>二極化</a:t>
            </a:r>
            <a:r>
              <a:rPr lang="en-US" altLang="ja-JP" sz="2800" dirty="0">
                <a:solidFill>
                  <a:srgbClr val="3B3535"/>
                </a:solidFill>
                <a:latin typeface="+mn-ea"/>
                <a:cs typeface="Sora Light" pitchFamily="34" charset="-120"/>
              </a:rPr>
              <a:t>…</a:t>
            </a:r>
            <a:endParaRPr lang="ja-JP" altLang="en-US" sz="2800" dirty="0">
              <a:solidFill>
                <a:srgbClr val="3B3535"/>
              </a:solidFill>
              <a:latin typeface="+mn-ea"/>
              <a:cs typeface="Sora Light" pitchFamily="34" charset="-120"/>
            </a:endParaRPr>
          </a:p>
        </p:txBody>
      </p:sp>
      <p:sp>
        <p:nvSpPr>
          <p:cNvPr id="15" name="Text 4">
            <a:extLst>
              <a:ext uri="{FF2B5EF4-FFF2-40B4-BE49-F238E27FC236}">
                <a16:creationId xmlns:a16="http://schemas.microsoft.com/office/drawing/2014/main" id="{F25CDD87-8B56-95F8-B088-3401FA4ED065}"/>
              </a:ext>
            </a:extLst>
          </p:cNvPr>
          <p:cNvSpPr/>
          <p:nvPr/>
        </p:nvSpPr>
        <p:spPr>
          <a:xfrm>
            <a:off x="979261" y="4085437"/>
            <a:ext cx="9317506" cy="1867067"/>
          </a:xfrm>
          <a:prstGeom prst="rect">
            <a:avLst/>
          </a:prstGeom>
          <a:noFill/>
          <a:ln/>
        </p:spPr>
        <p:txBody>
          <a:bodyPr wrap="square" lIns="0" tIns="0" rIns="0" bIns="0" rtlCol="0" anchor="t"/>
          <a:lstStyle/>
          <a:p>
            <a:pPr>
              <a:lnSpc>
                <a:spcPts val="3600"/>
              </a:lnSpc>
            </a:pPr>
            <a:r>
              <a:rPr lang="ja-JP" altLang="en-US" sz="2800" b="1" dirty="0">
                <a:solidFill>
                  <a:srgbClr val="3B3535"/>
                </a:solidFill>
                <a:latin typeface="+mn-ea"/>
                <a:cs typeface="Sora Light" pitchFamily="34" charset="-120"/>
              </a:rPr>
              <a:t>三割自治</a:t>
            </a:r>
            <a:r>
              <a:rPr lang="en-US" altLang="ja-JP" sz="2800" dirty="0">
                <a:solidFill>
                  <a:srgbClr val="3B3535"/>
                </a:solidFill>
                <a:latin typeface="+mn-ea"/>
                <a:cs typeface="Sora Light" pitchFamily="34" charset="-120"/>
              </a:rPr>
              <a:t>…</a:t>
            </a:r>
            <a:endParaRPr lang="ja-JP" altLang="en-US" sz="2800" dirty="0">
              <a:solidFill>
                <a:srgbClr val="3B3535"/>
              </a:solidFill>
              <a:latin typeface="+mn-ea"/>
              <a:cs typeface="Sora Light" pitchFamily="34" charset="-120"/>
            </a:endParaRPr>
          </a:p>
        </p:txBody>
      </p:sp>
      <p:sp>
        <p:nvSpPr>
          <p:cNvPr id="18" name="Text 4">
            <a:extLst>
              <a:ext uri="{FF2B5EF4-FFF2-40B4-BE49-F238E27FC236}">
                <a16:creationId xmlns:a16="http://schemas.microsoft.com/office/drawing/2014/main" id="{C4C5F406-7ECC-CA5E-4B1C-2E9A8FC3CDD9}"/>
              </a:ext>
            </a:extLst>
          </p:cNvPr>
          <p:cNvSpPr/>
          <p:nvPr/>
        </p:nvSpPr>
        <p:spPr>
          <a:xfrm>
            <a:off x="2451414" y="2070615"/>
            <a:ext cx="9115275" cy="1420485"/>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部活動の地域移行がうまく進む自治体と、そうでない自治体との間で、中学生のスポーツや文化芸術活動を行う環境が</a:t>
            </a:r>
            <a:r>
              <a:rPr lang="ja-JP" altLang="en-US" sz="2800" dirty="0">
                <a:solidFill>
                  <a:srgbClr val="FF0000"/>
                </a:solidFill>
                <a:latin typeface="+mn-ea"/>
                <a:cs typeface="Sora Light" pitchFamily="34" charset="-120"/>
              </a:rPr>
              <a:t>二極化してしまう可能性</a:t>
            </a:r>
            <a:r>
              <a:rPr lang="ja-JP" altLang="en-US" sz="2800" dirty="0">
                <a:solidFill>
                  <a:srgbClr val="3B3535"/>
                </a:solidFill>
                <a:latin typeface="+mn-ea"/>
                <a:cs typeface="Sora Light" pitchFamily="34" charset="-120"/>
              </a:rPr>
              <a:t>も指摘されている。</a:t>
            </a:r>
          </a:p>
        </p:txBody>
      </p:sp>
      <p:sp>
        <p:nvSpPr>
          <p:cNvPr id="19" name="Text 4">
            <a:extLst>
              <a:ext uri="{FF2B5EF4-FFF2-40B4-BE49-F238E27FC236}">
                <a16:creationId xmlns:a16="http://schemas.microsoft.com/office/drawing/2014/main" id="{5A0FFCEA-DD04-BA32-DF6D-8CBDA4D4E7C2}"/>
              </a:ext>
            </a:extLst>
          </p:cNvPr>
          <p:cNvSpPr/>
          <p:nvPr/>
        </p:nvSpPr>
        <p:spPr>
          <a:xfrm>
            <a:off x="2782205" y="4118150"/>
            <a:ext cx="8577094" cy="1420485"/>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地域間の格差を是正するのが地方行政の役割だが、三割自治のように自主財源に乏しい地方自治体では、指導者の</a:t>
            </a:r>
            <a:r>
              <a:rPr lang="ja-JP" altLang="en-US" sz="2800" dirty="0">
                <a:solidFill>
                  <a:srgbClr val="FF0000"/>
                </a:solidFill>
                <a:latin typeface="+mn-ea"/>
                <a:cs typeface="Sora Light" pitchFamily="34" charset="-120"/>
              </a:rPr>
              <a:t>人件費補助などの財政支援にも限界がある</a:t>
            </a:r>
            <a:r>
              <a:rPr lang="ja-JP" altLang="en-US" sz="2800" dirty="0">
                <a:solidFill>
                  <a:srgbClr val="3B3535"/>
                </a:solidFill>
                <a:latin typeface="+mn-ea"/>
                <a:cs typeface="Sora Light" pitchFamily="34" charset="-12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14E40E44-948E-7A2C-6836-F053D44A1E4B}"/>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部活動地域移行のメリット</a:t>
            </a:r>
          </a:p>
        </p:txBody>
      </p:sp>
      <p:pic>
        <p:nvPicPr>
          <p:cNvPr id="19" name="図 18">
            <a:extLst>
              <a:ext uri="{FF2B5EF4-FFF2-40B4-BE49-F238E27FC236}">
                <a16:creationId xmlns:a16="http://schemas.microsoft.com/office/drawing/2014/main" id="{FE2097FE-54D5-4567-64B5-8024B9E0A365}"/>
              </a:ext>
            </a:extLst>
          </p:cNvPr>
          <p:cNvPicPr>
            <a:picLocks noChangeAspect="1"/>
          </p:cNvPicPr>
          <p:nvPr/>
        </p:nvPicPr>
        <p:blipFill>
          <a:blip r:embed="rId3"/>
          <a:stretch>
            <a:fillRect/>
          </a:stretch>
        </p:blipFill>
        <p:spPr>
          <a:xfrm>
            <a:off x="563778" y="3937496"/>
            <a:ext cx="685896" cy="2152950"/>
          </a:xfrm>
          <a:prstGeom prst="rect">
            <a:avLst/>
          </a:prstGeom>
        </p:spPr>
      </p:pic>
      <p:pic>
        <p:nvPicPr>
          <p:cNvPr id="23" name="図 22">
            <a:extLst>
              <a:ext uri="{FF2B5EF4-FFF2-40B4-BE49-F238E27FC236}">
                <a16:creationId xmlns:a16="http://schemas.microsoft.com/office/drawing/2014/main" id="{D4D90A03-1A4B-5491-4AD2-6662759974B2}"/>
              </a:ext>
            </a:extLst>
          </p:cNvPr>
          <p:cNvPicPr>
            <a:picLocks noChangeAspect="1"/>
          </p:cNvPicPr>
          <p:nvPr/>
        </p:nvPicPr>
        <p:blipFill>
          <a:blip r:embed="rId4"/>
          <a:stretch>
            <a:fillRect/>
          </a:stretch>
        </p:blipFill>
        <p:spPr>
          <a:xfrm>
            <a:off x="8191386" y="3851759"/>
            <a:ext cx="704948" cy="2238687"/>
          </a:xfrm>
          <a:prstGeom prst="rect">
            <a:avLst/>
          </a:prstGeom>
        </p:spPr>
      </p:pic>
      <p:sp>
        <p:nvSpPr>
          <p:cNvPr id="24" name="Text 4">
            <a:extLst>
              <a:ext uri="{FF2B5EF4-FFF2-40B4-BE49-F238E27FC236}">
                <a16:creationId xmlns:a16="http://schemas.microsoft.com/office/drawing/2014/main" id="{020E6B36-655B-7E8F-2BF5-CB49C8F24281}"/>
              </a:ext>
            </a:extLst>
          </p:cNvPr>
          <p:cNvSpPr/>
          <p:nvPr/>
        </p:nvSpPr>
        <p:spPr>
          <a:xfrm>
            <a:off x="673334" y="1410007"/>
            <a:ext cx="9337931" cy="1341909"/>
          </a:xfrm>
          <a:prstGeom prst="rect">
            <a:avLst/>
          </a:prstGeom>
          <a:noFill/>
          <a:ln/>
        </p:spPr>
        <p:txBody>
          <a:bodyPr wrap="square" lIns="0" tIns="0" rIns="0" bIns="0" rtlCol="0" anchor="t"/>
          <a:lstStyle/>
          <a:p>
            <a:pPr>
              <a:lnSpc>
                <a:spcPts val="3600"/>
              </a:lnSpc>
            </a:pPr>
            <a:r>
              <a:rPr lang="ja-JP" altLang="en-US" sz="3200" b="1" dirty="0">
                <a:solidFill>
                  <a:srgbClr val="3B3535"/>
                </a:solidFill>
                <a:latin typeface="+mn-ea"/>
                <a:cs typeface="Sora Light" pitchFamily="34" charset="-120"/>
              </a:rPr>
              <a:t>・競技力や技術水準の向上</a:t>
            </a:r>
            <a:endParaRPr lang="en-US" altLang="ja-JP" sz="3200" b="1" dirty="0">
              <a:solidFill>
                <a:srgbClr val="3B3535"/>
              </a:solidFill>
              <a:latin typeface="+mn-ea"/>
              <a:cs typeface="Sora Light" pitchFamily="34" charset="-120"/>
            </a:endParaRPr>
          </a:p>
          <a:p>
            <a:pPr>
              <a:lnSpc>
                <a:spcPts val="3600"/>
              </a:lnSpc>
            </a:pPr>
            <a:r>
              <a:rPr lang="ja-JP" altLang="en-US" sz="3200" b="1" dirty="0">
                <a:solidFill>
                  <a:srgbClr val="3B3535"/>
                </a:solidFill>
                <a:latin typeface="+mn-ea"/>
                <a:cs typeface="Sora Light" pitchFamily="34" charset="-120"/>
              </a:rPr>
              <a:t>・生徒の意欲を守る</a:t>
            </a:r>
            <a:endParaRPr lang="en-US" altLang="ja-JP" sz="3200" b="1" dirty="0">
              <a:solidFill>
                <a:srgbClr val="3B3535"/>
              </a:solidFill>
              <a:latin typeface="+mn-ea"/>
              <a:cs typeface="Sora Light" pitchFamily="34" charset="-120"/>
            </a:endParaRPr>
          </a:p>
          <a:p>
            <a:pPr>
              <a:lnSpc>
                <a:spcPts val="3600"/>
              </a:lnSpc>
            </a:pPr>
            <a:r>
              <a:rPr lang="ja-JP" altLang="en-US" sz="3200" b="1" dirty="0">
                <a:solidFill>
                  <a:srgbClr val="3B3535"/>
                </a:solidFill>
                <a:latin typeface="+mn-ea"/>
                <a:cs typeface="Sora Light" pitchFamily="34" charset="-120"/>
              </a:rPr>
              <a:t>・教員の負担軽減</a:t>
            </a:r>
          </a:p>
        </p:txBody>
      </p:sp>
      <p:sp>
        <p:nvSpPr>
          <p:cNvPr id="25" name="Text 4">
            <a:extLst>
              <a:ext uri="{FF2B5EF4-FFF2-40B4-BE49-F238E27FC236}">
                <a16:creationId xmlns:a16="http://schemas.microsoft.com/office/drawing/2014/main" id="{F2433A6A-E738-6C69-8292-FC2CC24D23B1}"/>
              </a:ext>
            </a:extLst>
          </p:cNvPr>
          <p:cNvSpPr/>
          <p:nvPr/>
        </p:nvSpPr>
        <p:spPr>
          <a:xfrm>
            <a:off x="1347654" y="3429000"/>
            <a:ext cx="2645665" cy="2566581"/>
          </a:xfrm>
          <a:prstGeom prst="rect">
            <a:avLst/>
          </a:prstGeom>
          <a:noFill/>
          <a:ln/>
        </p:spPr>
        <p:txBody>
          <a:bodyPr wrap="square" lIns="0" tIns="0" rIns="0" bIns="0" rtlCol="0" anchor="t"/>
          <a:lstStyle/>
          <a:p>
            <a:pPr>
              <a:lnSpc>
                <a:spcPts val="3600"/>
              </a:lnSpc>
            </a:pPr>
            <a:r>
              <a:rPr lang="en-US" altLang="ja-JP" sz="2800" dirty="0">
                <a:solidFill>
                  <a:srgbClr val="3B3535"/>
                </a:solidFill>
                <a:latin typeface="+mn-ea"/>
                <a:cs typeface="Sora Light" pitchFamily="34" charset="-120"/>
              </a:rPr>
              <a:t>【</a:t>
            </a:r>
            <a:r>
              <a:rPr lang="ja-JP" altLang="en-US" sz="2800" dirty="0">
                <a:solidFill>
                  <a:srgbClr val="3B3535"/>
                </a:solidFill>
                <a:latin typeface="+mn-ea"/>
                <a:cs typeface="Sora Light" pitchFamily="34" charset="-120"/>
              </a:rPr>
              <a:t>生徒</a:t>
            </a:r>
            <a:r>
              <a:rPr lang="en-US" altLang="ja-JP" sz="2800" dirty="0">
                <a:solidFill>
                  <a:srgbClr val="3B3535"/>
                </a:solidFill>
                <a:latin typeface="+mn-ea"/>
                <a:cs typeface="Sora Light" pitchFamily="34" charset="-120"/>
              </a:rPr>
              <a:t>】</a:t>
            </a:r>
          </a:p>
          <a:p>
            <a:pPr>
              <a:lnSpc>
                <a:spcPts val="3600"/>
              </a:lnSpc>
            </a:pPr>
            <a:r>
              <a:rPr lang="ja-JP" altLang="en-US" dirty="0">
                <a:solidFill>
                  <a:srgbClr val="3B3535"/>
                </a:solidFill>
                <a:latin typeface="+mn-ea"/>
                <a:cs typeface="Sora Light" pitchFamily="34" charset="-120"/>
              </a:rPr>
              <a:t>・生徒数が少なくなっても部活動を続けられる</a:t>
            </a:r>
            <a:endParaRPr lang="en-US" altLang="ja-JP" dirty="0">
              <a:solidFill>
                <a:srgbClr val="3B3535"/>
              </a:solidFill>
              <a:latin typeface="+mn-ea"/>
              <a:cs typeface="Sora Light" pitchFamily="34" charset="-120"/>
            </a:endParaRPr>
          </a:p>
          <a:p>
            <a:pPr>
              <a:lnSpc>
                <a:spcPts val="3600"/>
              </a:lnSpc>
            </a:pPr>
            <a:r>
              <a:rPr lang="ja-JP" altLang="en-US" dirty="0">
                <a:solidFill>
                  <a:srgbClr val="3B3535"/>
                </a:solidFill>
                <a:latin typeface="+mn-ea"/>
                <a:cs typeface="Sora Light" pitchFamily="34" charset="-120"/>
              </a:rPr>
              <a:t>・専門家に教えてもらえるので、これまでよりも技術力が上がる</a:t>
            </a:r>
          </a:p>
        </p:txBody>
      </p:sp>
      <p:sp>
        <p:nvSpPr>
          <p:cNvPr id="26" name="Text 4">
            <a:extLst>
              <a:ext uri="{FF2B5EF4-FFF2-40B4-BE49-F238E27FC236}">
                <a16:creationId xmlns:a16="http://schemas.microsoft.com/office/drawing/2014/main" id="{74498E6E-4555-3AF5-55EF-6FB893C421CC}"/>
              </a:ext>
            </a:extLst>
          </p:cNvPr>
          <p:cNvSpPr/>
          <p:nvPr/>
        </p:nvSpPr>
        <p:spPr>
          <a:xfrm>
            <a:off x="5342299" y="3428999"/>
            <a:ext cx="2645665" cy="2566581"/>
          </a:xfrm>
          <a:prstGeom prst="rect">
            <a:avLst/>
          </a:prstGeom>
          <a:noFill/>
          <a:ln/>
        </p:spPr>
        <p:txBody>
          <a:bodyPr wrap="square" lIns="0" tIns="0" rIns="0" bIns="0" rtlCol="0" anchor="t"/>
          <a:lstStyle/>
          <a:p>
            <a:pPr>
              <a:lnSpc>
                <a:spcPts val="3600"/>
              </a:lnSpc>
            </a:pPr>
            <a:r>
              <a:rPr lang="en-US" altLang="ja-JP" sz="2800" dirty="0">
                <a:solidFill>
                  <a:srgbClr val="3B3535"/>
                </a:solidFill>
                <a:latin typeface="+mn-ea"/>
                <a:cs typeface="Sora Light" pitchFamily="34" charset="-120"/>
              </a:rPr>
              <a:t>【</a:t>
            </a:r>
            <a:r>
              <a:rPr lang="ja-JP" altLang="en-US" sz="2800" dirty="0">
                <a:solidFill>
                  <a:srgbClr val="3B3535"/>
                </a:solidFill>
                <a:latin typeface="+mn-ea"/>
                <a:cs typeface="Sora Light" pitchFamily="34" charset="-120"/>
              </a:rPr>
              <a:t>保護者</a:t>
            </a:r>
            <a:r>
              <a:rPr lang="en-US" altLang="ja-JP" sz="2800" dirty="0">
                <a:solidFill>
                  <a:srgbClr val="3B3535"/>
                </a:solidFill>
                <a:latin typeface="+mn-ea"/>
                <a:cs typeface="Sora Light" pitchFamily="34" charset="-120"/>
              </a:rPr>
              <a:t>】</a:t>
            </a:r>
          </a:p>
          <a:p>
            <a:pPr>
              <a:lnSpc>
                <a:spcPts val="3600"/>
              </a:lnSpc>
            </a:pPr>
            <a:r>
              <a:rPr lang="ja-JP" altLang="en-US" dirty="0">
                <a:solidFill>
                  <a:srgbClr val="3B3535"/>
                </a:solidFill>
                <a:latin typeface="+mn-ea"/>
                <a:cs typeface="Sora Light" pitchFamily="34" charset="-120"/>
              </a:rPr>
              <a:t>・こどものやりたい活動をやらせることができる</a:t>
            </a:r>
          </a:p>
        </p:txBody>
      </p:sp>
      <p:sp>
        <p:nvSpPr>
          <p:cNvPr id="27" name="Text 4">
            <a:extLst>
              <a:ext uri="{FF2B5EF4-FFF2-40B4-BE49-F238E27FC236}">
                <a16:creationId xmlns:a16="http://schemas.microsoft.com/office/drawing/2014/main" id="{545EE330-1DA0-F453-7556-51AC50EE8D2F}"/>
              </a:ext>
            </a:extLst>
          </p:cNvPr>
          <p:cNvSpPr/>
          <p:nvPr/>
        </p:nvSpPr>
        <p:spPr>
          <a:xfrm>
            <a:off x="9109484" y="3404043"/>
            <a:ext cx="2645665" cy="2566581"/>
          </a:xfrm>
          <a:prstGeom prst="rect">
            <a:avLst/>
          </a:prstGeom>
          <a:noFill/>
          <a:ln/>
        </p:spPr>
        <p:txBody>
          <a:bodyPr wrap="square" lIns="0" tIns="0" rIns="0" bIns="0" rtlCol="0" anchor="t"/>
          <a:lstStyle/>
          <a:p>
            <a:pPr>
              <a:lnSpc>
                <a:spcPts val="3600"/>
              </a:lnSpc>
            </a:pPr>
            <a:r>
              <a:rPr lang="en-US" altLang="ja-JP" sz="2800" dirty="0">
                <a:solidFill>
                  <a:srgbClr val="3B3535"/>
                </a:solidFill>
                <a:latin typeface="+mn-ea"/>
                <a:cs typeface="Sora Light" pitchFamily="34" charset="-120"/>
              </a:rPr>
              <a:t>【</a:t>
            </a:r>
            <a:r>
              <a:rPr lang="ja-JP" altLang="en-US" sz="2800" dirty="0">
                <a:solidFill>
                  <a:srgbClr val="3B3535"/>
                </a:solidFill>
                <a:latin typeface="+mn-ea"/>
                <a:cs typeface="Sora Light" pitchFamily="34" charset="-120"/>
              </a:rPr>
              <a:t>教員</a:t>
            </a:r>
            <a:r>
              <a:rPr lang="en-US" altLang="ja-JP" sz="2800" dirty="0">
                <a:solidFill>
                  <a:srgbClr val="3B3535"/>
                </a:solidFill>
                <a:latin typeface="+mn-ea"/>
                <a:cs typeface="Sora Light" pitchFamily="34" charset="-120"/>
              </a:rPr>
              <a:t>】</a:t>
            </a:r>
          </a:p>
          <a:p>
            <a:pPr>
              <a:lnSpc>
                <a:spcPts val="3600"/>
              </a:lnSpc>
            </a:pPr>
            <a:r>
              <a:rPr lang="ja-JP" altLang="en-US" dirty="0">
                <a:solidFill>
                  <a:srgbClr val="3B3535"/>
                </a:solidFill>
                <a:latin typeface="+mn-ea"/>
                <a:cs typeface="Sora Light" pitchFamily="34" charset="-120"/>
              </a:rPr>
              <a:t>・業務負担が軽減され、授業準備や生徒指導に時間が割けるようになる</a:t>
            </a:r>
            <a:endParaRPr lang="en-US" altLang="ja-JP" dirty="0">
              <a:solidFill>
                <a:srgbClr val="3B3535"/>
              </a:solidFill>
              <a:latin typeface="+mn-ea"/>
              <a:cs typeface="Sora Light" pitchFamily="34" charset="-120"/>
            </a:endParaRPr>
          </a:p>
          <a:p>
            <a:pPr>
              <a:lnSpc>
                <a:spcPts val="3600"/>
              </a:lnSpc>
            </a:pPr>
            <a:r>
              <a:rPr lang="ja-JP" altLang="en-US" dirty="0">
                <a:solidFill>
                  <a:srgbClr val="3B3535"/>
                </a:solidFill>
                <a:latin typeface="+mn-ea"/>
                <a:cs typeface="Sora Light" pitchFamily="34" charset="-120"/>
              </a:rPr>
              <a:t>・働き方改革につながり、教員不足の解消につながる</a:t>
            </a:r>
          </a:p>
        </p:txBody>
      </p:sp>
      <p:grpSp>
        <p:nvGrpSpPr>
          <p:cNvPr id="8" name="グループ化 7">
            <a:extLst>
              <a:ext uri="{FF2B5EF4-FFF2-40B4-BE49-F238E27FC236}">
                <a16:creationId xmlns:a16="http://schemas.microsoft.com/office/drawing/2014/main" id="{37CC7913-8820-D2D7-DCF4-87EAEB3D558D}"/>
              </a:ext>
            </a:extLst>
          </p:cNvPr>
          <p:cNvGrpSpPr/>
          <p:nvPr/>
        </p:nvGrpSpPr>
        <p:grpSpPr>
          <a:xfrm>
            <a:off x="4196741" y="3799363"/>
            <a:ext cx="1024863" cy="2343477"/>
            <a:chOff x="4196741" y="3799363"/>
            <a:chExt cx="1024863" cy="2343477"/>
          </a:xfrm>
        </p:grpSpPr>
        <p:pic>
          <p:nvPicPr>
            <p:cNvPr id="5" name="図 4">
              <a:extLst>
                <a:ext uri="{FF2B5EF4-FFF2-40B4-BE49-F238E27FC236}">
                  <a16:creationId xmlns:a16="http://schemas.microsoft.com/office/drawing/2014/main" id="{214BE6CD-969F-8254-C84E-E0FED4CB1328}"/>
                </a:ext>
              </a:extLst>
            </p:cNvPr>
            <p:cNvPicPr>
              <a:picLocks noChangeAspect="1"/>
            </p:cNvPicPr>
            <p:nvPr/>
          </p:nvPicPr>
          <p:blipFill>
            <a:blip r:embed="rId5"/>
            <a:srcRect l="-1" r="771"/>
            <a:stretch>
              <a:fillRect/>
            </a:stretch>
          </p:blipFill>
          <p:spPr>
            <a:xfrm>
              <a:off x="4196741" y="3799363"/>
              <a:ext cx="1002003" cy="2343477"/>
            </a:xfrm>
            <a:prstGeom prst="rect">
              <a:avLst/>
            </a:prstGeom>
          </p:spPr>
        </p:pic>
        <p:sp>
          <p:nvSpPr>
            <p:cNvPr id="6" name="正方形/長方形 5">
              <a:extLst>
                <a:ext uri="{FF2B5EF4-FFF2-40B4-BE49-F238E27FC236}">
                  <a16:creationId xmlns:a16="http://schemas.microsoft.com/office/drawing/2014/main" id="{FB14C5D8-32BB-D70D-5D37-4F515204B66A}"/>
                </a:ext>
              </a:extLst>
            </p:cNvPr>
            <p:cNvSpPr/>
            <p:nvPr/>
          </p:nvSpPr>
          <p:spPr>
            <a:xfrm>
              <a:off x="5175885" y="3937496"/>
              <a:ext cx="45719" cy="104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3D2D826-4945-AF46-6634-15B08AFBF02F}"/>
                </a:ext>
              </a:extLst>
            </p:cNvPr>
            <p:cNvSpPr/>
            <p:nvPr/>
          </p:nvSpPr>
          <p:spPr>
            <a:xfrm>
              <a:off x="5167146" y="4768076"/>
              <a:ext cx="45719" cy="104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6D97-7DDB-B331-9E68-6DFCC9937642}"/>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C3959C2-FE72-C02C-386D-76C0C71C542C}"/>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部活動地域移行のデメリット</a:t>
            </a:r>
          </a:p>
        </p:txBody>
      </p:sp>
      <p:pic>
        <p:nvPicPr>
          <p:cNvPr id="19" name="図 18">
            <a:extLst>
              <a:ext uri="{FF2B5EF4-FFF2-40B4-BE49-F238E27FC236}">
                <a16:creationId xmlns:a16="http://schemas.microsoft.com/office/drawing/2014/main" id="{6D50D9AF-69AA-ED45-8C44-0AEF1790B3ED}"/>
              </a:ext>
            </a:extLst>
          </p:cNvPr>
          <p:cNvPicPr>
            <a:picLocks noChangeAspect="1"/>
          </p:cNvPicPr>
          <p:nvPr/>
        </p:nvPicPr>
        <p:blipFill>
          <a:blip r:embed="rId3"/>
          <a:stretch>
            <a:fillRect/>
          </a:stretch>
        </p:blipFill>
        <p:spPr>
          <a:xfrm>
            <a:off x="563778" y="3937496"/>
            <a:ext cx="685896" cy="2152950"/>
          </a:xfrm>
          <a:prstGeom prst="rect">
            <a:avLst/>
          </a:prstGeom>
        </p:spPr>
      </p:pic>
      <p:pic>
        <p:nvPicPr>
          <p:cNvPr id="23" name="図 22">
            <a:extLst>
              <a:ext uri="{FF2B5EF4-FFF2-40B4-BE49-F238E27FC236}">
                <a16:creationId xmlns:a16="http://schemas.microsoft.com/office/drawing/2014/main" id="{56927276-4C36-3FED-6958-9B90376CE758}"/>
              </a:ext>
            </a:extLst>
          </p:cNvPr>
          <p:cNvPicPr>
            <a:picLocks noChangeAspect="1"/>
          </p:cNvPicPr>
          <p:nvPr/>
        </p:nvPicPr>
        <p:blipFill>
          <a:blip r:embed="rId4"/>
          <a:stretch>
            <a:fillRect/>
          </a:stretch>
        </p:blipFill>
        <p:spPr>
          <a:xfrm>
            <a:off x="8191386" y="3851759"/>
            <a:ext cx="704948" cy="2238687"/>
          </a:xfrm>
          <a:prstGeom prst="rect">
            <a:avLst/>
          </a:prstGeom>
        </p:spPr>
      </p:pic>
      <p:sp>
        <p:nvSpPr>
          <p:cNvPr id="24" name="Text 4">
            <a:extLst>
              <a:ext uri="{FF2B5EF4-FFF2-40B4-BE49-F238E27FC236}">
                <a16:creationId xmlns:a16="http://schemas.microsoft.com/office/drawing/2014/main" id="{607C3C4D-68F5-2D85-CE01-E8BC5C627C43}"/>
              </a:ext>
            </a:extLst>
          </p:cNvPr>
          <p:cNvSpPr/>
          <p:nvPr/>
        </p:nvSpPr>
        <p:spPr>
          <a:xfrm>
            <a:off x="673334" y="1410007"/>
            <a:ext cx="9337931" cy="1078669"/>
          </a:xfrm>
          <a:prstGeom prst="rect">
            <a:avLst/>
          </a:prstGeom>
          <a:noFill/>
          <a:ln/>
        </p:spPr>
        <p:txBody>
          <a:bodyPr wrap="square" lIns="0" tIns="0" rIns="0" bIns="0" rtlCol="0" anchor="t"/>
          <a:lstStyle/>
          <a:p>
            <a:pPr>
              <a:lnSpc>
                <a:spcPts val="3600"/>
              </a:lnSpc>
            </a:pPr>
            <a:r>
              <a:rPr lang="ja-JP" altLang="en-US" sz="3200" b="1" dirty="0">
                <a:solidFill>
                  <a:srgbClr val="3B3535"/>
                </a:solidFill>
                <a:latin typeface="+mn-ea"/>
                <a:cs typeface="Sora Light" pitchFamily="34" charset="-120"/>
              </a:rPr>
              <a:t>・指導者の人件費の負担</a:t>
            </a:r>
            <a:endParaRPr lang="en-US" altLang="ja-JP" sz="3200" b="1" dirty="0">
              <a:solidFill>
                <a:srgbClr val="3B3535"/>
              </a:solidFill>
              <a:latin typeface="+mn-ea"/>
              <a:cs typeface="Sora Light" pitchFamily="34" charset="-120"/>
            </a:endParaRPr>
          </a:p>
          <a:p>
            <a:pPr>
              <a:lnSpc>
                <a:spcPts val="3600"/>
              </a:lnSpc>
            </a:pPr>
            <a:r>
              <a:rPr lang="ja-JP" altLang="en-US" sz="3200" b="1" dirty="0">
                <a:solidFill>
                  <a:srgbClr val="3B3535"/>
                </a:solidFill>
                <a:latin typeface="+mn-ea"/>
                <a:cs typeface="Sora Light" pitchFamily="34" charset="-120"/>
              </a:rPr>
              <a:t>・送迎の問題</a:t>
            </a:r>
            <a:endParaRPr lang="en-US" altLang="ja-JP" sz="3200" b="1" dirty="0">
              <a:solidFill>
                <a:srgbClr val="3B3535"/>
              </a:solidFill>
              <a:latin typeface="+mn-ea"/>
              <a:cs typeface="Sora Light" pitchFamily="34" charset="-120"/>
            </a:endParaRPr>
          </a:p>
        </p:txBody>
      </p:sp>
      <p:sp>
        <p:nvSpPr>
          <p:cNvPr id="25" name="Text 4">
            <a:extLst>
              <a:ext uri="{FF2B5EF4-FFF2-40B4-BE49-F238E27FC236}">
                <a16:creationId xmlns:a16="http://schemas.microsoft.com/office/drawing/2014/main" id="{314D2224-3866-8812-854A-A6DFBFBEEA39}"/>
              </a:ext>
            </a:extLst>
          </p:cNvPr>
          <p:cNvSpPr/>
          <p:nvPr/>
        </p:nvSpPr>
        <p:spPr>
          <a:xfrm>
            <a:off x="1347654" y="3429000"/>
            <a:ext cx="2645665" cy="2566581"/>
          </a:xfrm>
          <a:prstGeom prst="rect">
            <a:avLst/>
          </a:prstGeom>
          <a:noFill/>
          <a:ln/>
        </p:spPr>
        <p:txBody>
          <a:bodyPr wrap="square" lIns="0" tIns="0" rIns="0" bIns="0" rtlCol="0" anchor="t"/>
          <a:lstStyle/>
          <a:p>
            <a:pPr>
              <a:lnSpc>
                <a:spcPts val="3600"/>
              </a:lnSpc>
            </a:pPr>
            <a:r>
              <a:rPr lang="en-US" altLang="ja-JP" sz="2800" dirty="0">
                <a:solidFill>
                  <a:srgbClr val="3B3535"/>
                </a:solidFill>
                <a:latin typeface="+mn-ea"/>
                <a:cs typeface="Sora Light" pitchFamily="34" charset="-120"/>
              </a:rPr>
              <a:t>【</a:t>
            </a:r>
            <a:r>
              <a:rPr lang="ja-JP" altLang="en-US" sz="2800" dirty="0">
                <a:solidFill>
                  <a:srgbClr val="3B3535"/>
                </a:solidFill>
                <a:latin typeface="+mn-ea"/>
                <a:cs typeface="Sora Light" pitchFamily="34" charset="-120"/>
              </a:rPr>
              <a:t>生徒</a:t>
            </a:r>
            <a:r>
              <a:rPr lang="en-US" altLang="ja-JP" sz="2800" dirty="0">
                <a:solidFill>
                  <a:srgbClr val="3B3535"/>
                </a:solidFill>
                <a:latin typeface="+mn-ea"/>
                <a:cs typeface="Sora Light" pitchFamily="34" charset="-120"/>
              </a:rPr>
              <a:t>】</a:t>
            </a:r>
          </a:p>
          <a:p>
            <a:pPr>
              <a:lnSpc>
                <a:spcPts val="3600"/>
              </a:lnSpc>
            </a:pPr>
            <a:r>
              <a:rPr lang="ja-JP" altLang="en-US" dirty="0">
                <a:solidFill>
                  <a:srgbClr val="3B3535"/>
                </a:solidFill>
                <a:latin typeface="+mn-ea"/>
                <a:cs typeface="Sora Light" pitchFamily="34" charset="-120"/>
              </a:rPr>
              <a:t>・指導者が土日や夜間しか指導できないため、活動時間が短くなる</a:t>
            </a:r>
            <a:endParaRPr lang="en-US" altLang="ja-JP" dirty="0">
              <a:solidFill>
                <a:srgbClr val="3B3535"/>
              </a:solidFill>
              <a:latin typeface="+mn-ea"/>
              <a:cs typeface="Sora Light" pitchFamily="34" charset="-120"/>
            </a:endParaRPr>
          </a:p>
          <a:p>
            <a:pPr>
              <a:lnSpc>
                <a:spcPts val="3600"/>
              </a:lnSpc>
            </a:pPr>
            <a:r>
              <a:rPr lang="ja-JP" altLang="en-US" dirty="0">
                <a:solidFill>
                  <a:srgbClr val="3B3535"/>
                </a:solidFill>
                <a:latin typeface="+mn-ea"/>
                <a:cs typeface="Sora Light" pitchFamily="34" charset="-120"/>
              </a:rPr>
              <a:t>・移動時間が増えるため、自宅学習や塾へ通う時間が減る</a:t>
            </a:r>
          </a:p>
        </p:txBody>
      </p:sp>
      <p:sp>
        <p:nvSpPr>
          <p:cNvPr id="26" name="Text 4">
            <a:extLst>
              <a:ext uri="{FF2B5EF4-FFF2-40B4-BE49-F238E27FC236}">
                <a16:creationId xmlns:a16="http://schemas.microsoft.com/office/drawing/2014/main" id="{A85709B8-4350-38EB-D5A6-8738FD977D3E}"/>
              </a:ext>
            </a:extLst>
          </p:cNvPr>
          <p:cNvSpPr/>
          <p:nvPr/>
        </p:nvSpPr>
        <p:spPr>
          <a:xfrm>
            <a:off x="5342299" y="3428999"/>
            <a:ext cx="2645665" cy="2566581"/>
          </a:xfrm>
          <a:prstGeom prst="rect">
            <a:avLst/>
          </a:prstGeom>
          <a:noFill/>
          <a:ln/>
        </p:spPr>
        <p:txBody>
          <a:bodyPr wrap="square" lIns="0" tIns="0" rIns="0" bIns="0" rtlCol="0" anchor="t"/>
          <a:lstStyle/>
          <a:p>
            <a:pPr>
              <a:lnSpc>
                <a:spcPts val="3600"/>
              </a:lnSpc>
            </a:pPr>
            <a:r>
              <a:rPr lang="en-US" altLang="ja-JP" sz="2800" dirty="0">
                <a:solidFill>
                  <a:srgbClr val="3B3535"/>
                </a:solidFill>
                <a:latin typeface="+mn-ea"/>
                <a:cs typeface="Sora Light" pitchFamily="34" charset="-120"/>
              </a:rPr>
              <a:t>【</a:t>
            </a:r>
            <a:r>
              <a:rPr lang="ja-JP" altLang="en-US" sz="2800" dirty="0">
                <a:solidFill>
                  <a:srgbClr val="3B3535"/>
                </a:solidFill>
                <a:latin typeface="+mn-ea"/>
                <a:cs typeface="Sora Light" pitchFamily="34" charset="-120"/>
              </a:rPr>
              <a:t>保護者</a:t>
            </a:r>
            <a:r>
              <a:rPr lang="en-US" altLang="ja-JP" sz="2800" dirty="0">
                <a:solidFill>
                  <a:srgbClr val="3B3535"/>
                </a:solidFill>
                <a:latin typeface="+mn-ea"/>
                <a:cs typeface="Sora Light" pitchFamily="34" charset="-120"/>
              </a:rPr>
              <a:t>】</a:t>
            </a:r>
          </a:p>
          <a:p>
            <a:pPr>
              <a:lnSpc>
                <a:spcPts val="3600"/>
              </a:lnSpc>
            </a:pPr>
            <a:r>
              <a:rPr lang="ja-JP" altLang="en-US" dirty="0">
                <a:solidFill>
                  <a:srgbClr val="3B3535"/>
                </a:solidFill>
                <a:latin typeface="+mn-ea"/>
                <a:cs typeface="Sora Light" pitchFamily="34" charset="-120"/>
              </a:rPr>
              <a:t>・施設利用料、指導者の報酬など、活動費の負担増加</a:t>
            </a:r>
            <a:endParaRPr lang="en-US" altLang="ja-JP" dirty="0">
              <a:solidFill>
                <a:srgbClr val="3B3535"/>
              </a:solidFill>
              <a:latin typeface="+mn-ea"/>
              <a:cs typeface="Sora Light" pitchFamily="34" charset="-120"/>
            </a:endParaRPr>
          </a:p>
          <a:p>
            <a:pPr>
              <a:lnSpc>
                <a:spcPts val="3600"/>
              </a:lnSpc>
            </a:pPr>
            <a:r>
              <a:rPr lang="ja-JP" altLang="en-US" dirty="0">
                <a:solidFill>
                  <a:srgbClr val="3B3535"/>
                </a:solidFill>
                <a:latin typeface="+mn-ea"/>
                <a:cs typeface="Sora Light" pitchFamily="34" charset="-120"/>
              </a:rPr>
              <a:t>・学校以外の活動場所への送迎で時間を取られる</a:t>
            </a:r>
          </a:p>
        </p:txBody>
      </p:sp>
      <p:sp>
        <p:nvSpPr>
          <p:cNvPr id="27" name="Text 4">
            <a:extLst>
              <a:ext uri="{FF2B5EF4-FFF2-40B4-BE49-F238E27FC236}">
                <a16:creationId xmlns:a16="http://schemas.microsoft.com/office/drawing/2014/main" id="{2A0C4D39-2BEE-AFBE-5D44-128BB4774169}"/>
              </a:ext>
            </a:extLst>
          </p:cNvPr>
          <p:cNvSpPr/>
          <p:nvPr/>
        </p:nvSpPr>
        <p:spPr>
          <a:xfrm>
            <a:off x="9109484" y="3404043"/>
            <a:ext cx="2645665" cy="2566581"/>
          </a:xfrm>
          <a:prstGeom prst="rect">
            <a:avLst/>
          </a:prstGeom>
          <a:noFill/>
          <a:ln/>
        </p:spPr>
        <p:txBody>
          <a:bodyPr wrap="square" lIns="0" tIns="0" rIns="0" bIns="0" rtlCol="0" anchor="t"/>
          <a:lstStyle/>
          <a:p>
            <a:pPr>
              <a:lnSpc>
                <a:spcPts val="3600"/>
              </a:lnSpc>
            </a:pPr>
            <a:r>
              <a:rPr lang="en-US" altLang="ja-JP" sz="2800" dirty="0">
                <a:solidFill>
                  <a:srgbClr val="3B3535"/>
                </a:solidFill>
                <a:latin typeface="+mn-ea"/>
                <a:cs typeface="Sora Light" pitchFamily="34" charset="-120"/>
              </a:rPr>
              <a:t>【</a:t>
            </a:r>
            <a:r>
              <a:rPr lang="ja-JP" altLang="en-US" sz="2800" dirty="0">
                <a:solidFill>
                  <a:srgbClr val="3B3535"/>
                </a:solidFill>
                <a:latin typeface="+mn-ea"/>
                <a:cs typeface="Sora Light" pitchFamily="34" charset="-120"/>
              </a:rPr>
              <a:t>教員</a:t>
            </a:r>
            <a:r>
              <a:rPr lang="en-US" altLang="ja-JP" sz="2800" dirty="0">
                <a:solidFill>
                  <a:srgbClr val="3B3535"/>
                </a:solidFill>
                <a:latin typeface="+mn-ea"/>
                <a:cs typeface="Sora Light" pitchFamily="34" charset="-120"/>
              </a:rPr>
              <a:t>】</a:t>
            </a:r>
          </a:p>
          <a:p>
            <a:pPr>
              <a:lnSpc>
                <a:spcPts val="3600"/>
              </a:lnSpc>
            </a:pPr>
            <a:r>
              <a:rPr lang="ja-JP" altLang="en-US" dirty="0">
                <a:solidFill>
                  <a:srgbClr val="3B3535"/>
                </a:solidFill>
                <a:latin typeface="+mn-ea"/>
                <a:cs typeface="Sora Light" pitchFamily="34" charset="-120"/>
              </a:rPr>
              <a:t>・生徒たちの様子に目が届きにくくなる</a:t>
            </a:r>
            <a:endParaRPr lang="en-US" altLang="ja-JP" dirty="0">
              <a:solidFill>
                <a:srgbClr val="3B3535"/>
              </a:solidFill>
              <a:latin typeface="+mn-ea"/>
              <a:cs typeface="Sora Light" pitchFamily="34" charset="-120"/>
            </a:endParaRPr>
          </a:p>
          <a:p>
            <a:pPr>
              <a:lnSpc>
                <a:spcPts val="3600"/>
              </a:lnSpc>
            </a:pPr>
            <a:r>
              <a:rPr lang="ja-JP" altLang="en-US" dirty="0">
                <a:solidFill>
                  <a:srgbClr val="3B3535"/>
                </a:solidFill>
                <a:latin typeface="+mn-ea"/>
                <a:cs typeface="Sora Light" pitchFamily="34" charset="-120"/>
              </a:rPr>
              <a:t>・学校内の連帯感が希薄になる</a:t>
            </a:r>
          </a:p>
        </p:txBody>
      </p:sp>
      <p:pic>
        <p:nvPicPr>
          <p:cNvPr id="3" name="図 2">
            <a:extLst>
              <a:ext uri="{FF2B5EF4-FFF2-40B4-BE49-F238E27FC236}">
                <a16:creationId xmlns:a16="http://schemas.microsoft.com/office/drawing/2014/main" id="{2050CFC9-00AE-D841-5A43-38F7B6268146}"/>
              </a:ext>
            </a:extLst>
          </p:cNvPr>
          <p:cNvPicPr>
            <a:picLocks noChangeAspect="1"/>
          </p:cNvPicPr>
          <p:nvPr/>
        </p:nvPicPr>
        <p:blipFill>
          <a:blip r:embed="rId5"/>
          <a:stretch>
            <a:fillRect/>
          </a:stretch>
        </p:blipFill>
        <p:spPr>
          <a:xfrm>
            <a:off x="7139133" y="1081303"/>
            <a:ext cx="2086266" cy="2143424"/>
          </a:xfrm>
          <a:prstGeom prst="rect">
            <a:avLst/>
          </a:prstGeom>
        </p:spPr>
      </p:pic>
      <p:grpSp>
        <p:nvGrpSpPr>
          <p:cNvPr id="2" name="グループ化 1">
            <a:extLst>
              <a:ext uri="{FF2B5EF4-FFF2-40B4-BE49-F238E27FC236}">
                <a16:creationId xmlns:a16="http://schemas.microsoft.com/office/drawing/2014/main" id="{EF2BA65F-8754-59F1-1ACB-EB0D18B0C708}"/>
              </a:ext>
            </a:extLst>
          </p:cNvPr>
          <p:cNvGrpSpPr/>
          <p:nvPr/>
        </p:nvGrpSpPr>
        <p:grpSpPr>
          <a:xfrm>
            <a:off x="4196741" y="3799363"/>
            <a:ext cx="1024863" cy="2343477"/>
            <a:chOff x="4196741" y="3799363"/>
            <a:chExt cx="1024863" cy="2343477"/>
          </a:xfrm>
        </p:grpSpPr>
        <p:pic>
          <p:nvPicPr>
            <p:cNvPr id="4" name="図 3">
              <a:extLst>
                <a:ext uri="{FF2B5EF4-FFF2-40B4-BE49-F238E27FC236}">
                  <a16:creationId xmlns:a16="http://schemas.microsoft.com/office/drawing/2014/main" id="{16E9C919-6844-C4EE-1D16-B162C718B091}"/>
                </a:ext>
              </a:extLst>
            </p:cNvPr>
            <p:cNvPicPr>
              <a:picLocks noChangeAspect="1"/>
            </p:cNvPicPr>
            <p:nvPr/>
          </p:nvPicPr>
          <p:blipFill>
            <a:blip r:embed="rId6"/>
            <a:srcRect l="-1" r="771"/>
            <a:stretch>
              <a:fillRect/>
            </a:stretch>
          </p:blipFill>
          <p:spPr>
            <a:xfrm>
              <a:off x="4196741" y="3799363"/>
              <a:ext cx="1002003" cy="2343477"/>
            </a:xfrm>
            <a:prstGeom prst="rect">
              <a:avLst/>
            </a:prstGeom>
          </p:spPr>
        </p:pic>
        <p:sp>
          <p:nvSpPr>
            <p:cNvPr id="5" name="正方形/長方形 4">
              <a:extLst>
                <a:ext uri="{FF2B5EF4-FFF2-40B4-BE49-F238E27FC236}">
                  <a16:creationId xmlns:a16="http://schemas.microsoft.com/office/drawing/2014/main" id="{9221220C-118C-B296-4094-15EA60277B8E}"/>
                </a:ext>
              </a:extLst>
            </p:cNvPr>
            <p:cNvSpPr/>
            <p:nvPr/>
          </p:nvSpPr>
          <p:spPr>
            <a:xfrm>
              <a:off x="5175885" y="3937496"/>
              <a:ext cx="45719" cy="104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C44F529-1B5D-FD97-46B6-CEA7557F7A5D}"/>
                </a:ext>
              </a:extLst>
            </p:cNvPr>
            <p:cNvSpPr/>
            <p:nvPr/>
          </p:nvSpPr>
          <p:spPr>
            <a:xfrm>
              <a:off x="5167146" y="4768076"/>
              <a:ext cx="45719" cy="104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9542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4153F-2A0B-4653-66C7-ADC754BE8AC7}"/>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8213DA0-8950-A9A9-BBAD-855A08D8FF0E}"/>
              </a:ext>
            </a:extLst>
          </p:cNvPr>
          <p:cNvSpPr txBox="1"/>
          <p:nvPr/>
        </p:nvSpPr>
        <p:spPr>
          <a:xfrm>
            <a:off x="0" y="317213"/>
            <a:ext cx="12028468" cy="584775"/>
          </a:xfrm>
          <a:prstGeom prst="rect">
            <a:avLst/>
          </a:prstGeom>
          <a:solidFill>
            <a:srgbClr val="33CCFF"/>
          </a:solidFill>
          <a:ln>
            <a:solidFill>
              <a:srgbClr val="33CCFF"/>
            </a:solidFill>
          </a:ln>
        </p:spPr>
        <p:txBody>
          <a:bodyPr wrap="square">
            <a:spAutoFit/>
          </a:bodyPr>
          <a:lstStyle/>
          <a:p>
            <a:r>
              <a:rPr lang="ja-JP" altLang="en-US" sz="2400" b="1" dirty="0"/>
              <a:t>　</a:t>
            </a:r>
            <a:r>
              <a:rPr lang="ja-JP" altLang="en-US" sz="3200" b="1" dirty="0">
                <a:ea typeface="游ゴシック"/>
              </a:rPr>
              <a:t>同じ形が政治の世界にもある</a:t>
            </a:r>
          </a:p>
        </p:txBody>
      </p:sp>
      <p:sp>
        <p:nvSpPr>
          <p:cNvPr id="16" name="Text 0">
            <a:extLst>
              <a:ext uri="{FF2B5EF4-FFF2-40B4-BE49-F238E27FC236}">
                <a16:creationId xmlns:a16="http://schemas.microsoft.com/office/drawing/2014/main" id="{C23C71CB-7EDA-7C39-E076-69EF33050A6B}"/>
              </a:ext>
            </a:extLst>
          </p:cNvPr>
          <p:cNvSpPr/>
          <p:nvPr/>
        </p:nvSpPr>
        <p:spPr>
          <a:xfrm>
            <a:off x="574644" y="2932145"/>
            <a:ext cx="11042711" cy="617696"/>
          </a:xfrm>
          <a:prstGeom prst="rect">
            <a:avLst/>
          </a:prstGeom>
          <a:noFill/>
          <a:ln/>
        </p:spPr>
        <p:txBody>
          <a:bodyPr wrap="none" lIns="0" tIns="0" rIns="0" bIns="0" rtlCol="0" anchor="t"/>
          <a:lstStyle/>
          <a:p>
            <a:pPr>
              <a:lnSpc>
                <a:spcPts val="4800"/>
              </a:lnSpc>
            </a:pPr>
            <a:r>
              <a:rPr lang="ja-JP" altLang="en-US" sz="3600" b="1" dirty="0">
                <a:solidFill>
                  <a:srgbClr val="1F1E1E"/>
                </a:solidFill>
                <a:highlight>
                  <a:srgbClr val="33CCFF"/>
                </a:highlight>
                <a:latin typeface="+mn-ea"/>
                <a:cs typeface="Alexandria Semi Bold" pitchFamily="34" charset="-120"/>
              </a:rPr>
              <a:t>関係者の意見を集約し、教育委員会や議会が決定する</a:t>
            </a:r>
            <a:endParaRPr lang="en-US" sz="3600" b="1" dirty="0">
              <a:highlight>
                <a:srgbClr val="33CCFF"/>
              </a:highlight>
              <a:latin typeface="+mn-ea"/>
            </a:endParaRPr>
          </a:p>
        </p:txBody>
      </p:sp>
      <p:sp>
        <p:nvSpPr>
          <p:cNvPr id="17" name="Text 4">
            <a:extLst>
              <a:ext uri="{FF2B5EF4-FFF2-40B4-BE49-F238E27FC236}">
                <a16:creationId xmlns:a16="http://schemas.microsoft.com/office/drawing/2014/main" id="{079D49C6-971A-5A27-782A-FDFB297A2608}"/>
              </a:ext>
            </a:extLst>
          </p:cNvPr>
          <p:cNvSpPr/>
          <p:nvPr/>
        </p:nvSpPr>
        <p:spPr>
          <a:xfrm>
            <a:off x="611880" y="1123154"/>
            <a:ext cx="10257225" cy="1341909"/>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さまざまな利害が複雑に絡み合う政策の意思決定は、だれがどのように決めることが最善なのでしょうか。また、その過程において私たち市民の声はどうしたら届けられるでしょうか？</a:t>
            </a:r>
          </a:p>
        </p:txBody>
      </p:sp>
      <p:sp>
        <p:nvSpPr>
          <p:cNvPr id="18" name="Text 4">
            <a:extLst>
              <a:ext uri="{FF2B5EF4-FFF2-40B4-BE49-F238E27FC236}">
                <a16:creationId xmlns:a16="http://schemas.microsoft.com/office/drawing/2014/main" id="{8A80A13F-23EC-2E2D-E425-AF364E26B0C9}"/>
              </a:ext>
            </a:extLst>
          </p:cNvPr>
          <p:cNvSpPr/>
          <p:nvPr/>
        </p:nvSpPr>
        <p:spPr>
          <a:xfrm>
            <a:off x="611879" y="4772638"/>
            <a:ext cx="10257225" cy="617697"/>
          </a:xfrm>
          <a:prstGeom prst="rect">
            <a:avLst/>
          </a:prstGeom>
          <a:noFill/>
          <a:ln/>
        </p:spPr>
        <p:txBody>
          <a:bodyPr wrap="square" lIns="0" tIns="0" rIns="0" bIns="0" rtlCol="0" anchor="t"/>
          <a:lstStyle/>
          <a:p>
            <a:pPr>
              <a:lnSpc>
                <a:spcPts val="3600"/>
              </a:lnSpc>
            </a:pPr>
            <a:r>
              <a:rPr lang="ja-JP" altLang="en-US" sz="2800" dirty="0">
                <a:solidFill>
                  <a:srgbClr val="3B3535"/>
                </a:solidFill>
                <a:latin typeface="+mn-ea"/>
                <a:cs typeface="Sora Light" pitchFamily="34" charset="-120"/>
              </a:rPr>
              <a:t>決定の中で、利害の衝突や対立が起こることも</a:t>
            </a:r>
            <a:r>
              <a:rPr lang="en-US" altLang="ja-JP" sz="2800" dirty="0">
                <a:solidFill>
                  <a:srgbClr val="3B3535"/>
                </a:solidFill>
                <a:latin typeface="+mn-ea"/>
                <a:cs typeface="Sora Light" pitchFamily="34" charset="-120"/>
              </a:rPr>
              <a:t>…</a:t>
            </a:r>
          </a:p>
        </p:txBody>
      </p:sp>
      <p:sp>
        <p:nvSpPr>
          <p:cNvPr id="19" name="Text 4">
            <a:extLst>
              <a:ext uri="{FF2B5EF4-FFF2-40B4-BE49-F238E27FC236}">
                <a16:creationId xmlns:a16="http://schemas.microsoft.com/office/drawing/2014/main" id="{E34B7755-8191-44A8-67F5-0957DC5CACB2}"/>
              </a:ext>
            </a:extLst>
          </p:cNvPr>
          <p:cNvSpPr/>
          <p:nvPr/>
        </p:nvSpPr>
        <p:spPr>
          <a:xfrm>
            <a:off x="967386" y="5477344"/>
            <a:ext cx="10257225" cy="617697"/>
          </a:xfrm>
          <a:prstGeom prst="rect">
            <a:avLst/>
          </a:prstGeom>
          <a:noFill/>
          <a:ln/>
        </p:spPr>
        <p:txBody>
          <a:bodyPr wrap="square" lIns="0" tIns="0" rIns="0" bIns="0" rtlCol="0" anchor="t"/>
          <a:lstStyle/>
          <a:p>
            <a:pPr>
              <a:lnSpc>
                <a:spcPts val="3600"/>
              </a:lnSpc>
            </a:pPr>
            <a:r>
              <a:rPr lang="ja-JP" altLang="en-US" sz="3600" dirty="0">
                <a:solidFill>
                  <a:srgbClr val="3B3535"/>
                </a:solidFill>
                <a:latin typeface="+mn-ea"/>
                <a:cs typeface="Sora Light" pitchFamily="34" charset="-120"/>
              </a:rPr>
              <a:t>→</a:t>
            </a:r>
            <a:r>
              <a:rPr lang="ja-JP" altLang="en-US" sz="3600" b="1" dirty="0">
                <a:solidFill>
                  <a:srgbClr val="3B3535"/>
                </a:solidFill>
                <a:latin typeface="+mn-ea"/>
                <a:cs typeface="Sora Light" pitchFamily="34" charset="-120"/>
              </a:rPr>
              <a:t>当事者による</a:t>
            </a:r>
            <a:r>
              <a:rPr lang="ja-JP" altLang="en-US" sz="3600" b="1" dirty="0">
                <a:solidFill>
                  <a:srgbClr val="FF0000"/>
                </a:solidFill>
                <a:latin typeface="+mn-ea"/>
                <a:cs typeface="Sora Light" pitchFamily="34" charset="-120"/>
              </a:rPr>
              <a:t>熟議</a:t>
            </a:r>
            <a:r>
              <a:rPr lang="ja-JP" altLang="en-US" sz="3600" b="1" dirty="0">
                <a:solidFill>
                  <a:srgbClr val="3B3535"/>
                </a:solidFill>
                <a:latin typeface="+mn-ea"/>
                <a:cs typeface="Sora Light" pitchFamily="34" charset="-120"/>
              </a:rPr>
              <a:t>が重要！</a:t>
            </a:r>
            <a:endParaRPr lang="en-US" altLang="ja-JP" sz="3600" b="1" dirty="0">
              <a:solidFill>
                <a:srgbClr val="3B3535"/>
              </a:solidFill>
              <a:latin typeface="+mn-ea"/>
              <a:cs typeface="Sora Light" pitchFamily="34" charset="-120"/>
            </a:endParaRPr>
          </a:p>
        </p:txBody>
      </p:sp>
    </p:spTree>
    <p:extLst>
      <p:ext uri="{BB962C8B-B14F-4D97-AF65-F5344CB8AC3E}">
        <p14:creationId xmlns:p14="http://schemas.microsoft.com/office/powerpoint/2010/main" val="17565702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284</TotalTime>
  <Words>1069</Words>
  <Application>Microsoft Macintosh PowerPoint</Application>
  <PresentationFormat>ワイド画面</PresentationFormat>
  <Paragraphs>120</Paragraphs>
  <Slides>14</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Arial</vt:lpstr>
      <vt:lpstr>游ゴシック</vt:lpstr>
      <vt:lpstr>Calibri</vt:lpstr>
      <vt:lpstr>Sora Light</vt:lpstr>
      <vt:lpstr>Wingdings</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ダブルウイング藤野</dc:creator>
  <cp:lastModifiedBy>作道 文恵</cp:lastModifiedBy>
  <cp:revision>15</cp:revision>
  <dcterms:created xsi:type="dcterms:W3CDTF">2025-06-30T05:55:52Z</dcterms:created>
  <dcterms:modified xsi:type="dcterms:W3CDTF">2026-02-10T08:54:07Z</dcterms:modified>
</cp:coreProperties>
</file>