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CFC1"/>
    <a:srgbClr val="E49E99"/>
    <a:srgbClr val="F2CDC3"/>
    <a:srgbClr val="E2F5FF"/>
    <a:srgbClr val="FAE3D1"/>
    <a:srgbClr val="F0C99F"/>
    <a:srgbClr val="E9B27F"/>
    <a:srgbClr val="A0CAA8"/>
    <a:srgbClr val="E3EFE1"/>
    <a:srgbClr val="AFD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22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A6795FF-E794-0F43-BB2B-91B1DDB518F0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30DB991-4017-AB4A-AE78-988B9869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4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476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CC7087-EF7C-B447-8825-677B1E2E1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198B61-9EFA-F24B-B055-6FCB13210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288278-56C8-F648-90C0-1E16DCC4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8C9C68-7646-8D44-BBEC-AF1B0C36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31C4C1-E27F-8143-A930-43FAA875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8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FB3B09-6509-644F-B281-B0BA7A27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2A38DC4-C713-5549-A38D-584B9BCC4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7BE1FA-F3AD-B849-BC2D-6FBFCAF1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669D2D-FF3E-1244-89AD-AB6AD5A0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10D9FE-F116-124A-B8C8-D7684AF0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747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31B8E3A-D2BF-B64A-99B4-A741DDB66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8C326B6-3713-054A-AA56-40209F244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2CC4B4-E33B-E549-96C1-69C73AE3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BC0388-1E29-3A47-A06A-04060059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DB1583-7341-D343-B729-62717829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82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D0D90-3816-1847-9707-F0852235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E15901-CD77-C04F-9D23-774A38D4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47E2C9-7B9A-EA40-B02D-5B5F7DCF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78EF3D-EFA7-F34B-944C-463EE74B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1E0B5D-17B6-2E45-8CC4-1D0DF282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3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A97A3-0555-9348-9DA6-AF5C8C74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7AE2EDD-7F75-824E-AD05-8FD6A49A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D5AF8B-06D6-C94E-A124-25B61320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F75A62-8767-2F44-8FB7-3DFBA0AB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41643D-B1BA-BF4E-BC6F-44029691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08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719960-FCFB-C848-8A76-F3D3A8A6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B7DAD-764C-3842-8A42-B37AA9E9F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C09CE2-BA4E-604D-842F-3E6BDDD5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E13322-04CD-304A-83E7-8DB87A6F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AC8D29-F23A-5041-A128-4745AC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06E7D8-B6CB-B64F-815F-90BADA6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20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EA48CB-756C-C547-9BA4-AAC08A48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3E7FCB-D523-C845-A761-BD02F1EC7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0446BC-4872-1C4C-AB55-D5B1E7451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02D8A8-6C24-8548-ACFF-0BD71315B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69DA1AD-0300-1E44-B47F-69E76E761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C392BC5-D9FC-5E4B-B485-CF9A2B93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6C9DA1B-1C2D-0A44-8270-47126F08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BAF0D62-595D-184F-BB9D-06968E96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53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668362-31B8-954C-B933-C7A22C34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29467D3-F553-6742-B9F1-6C117F65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A34A179-E004-5E4E-9C15-3ED0275C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5C6926-2B72-534B-88B3-C12CB4A3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46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E4C9CD2-F472-6C4D-86D7-C52EC645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92889D-916E-DE45-99A0-639D198D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85041F-653A-2843-B1B7-89360ABB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66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A152B-DB54-C244-9867-EE5C7293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624DDD-0342-F04D-8059-A907D2E7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2A02BE4-FA3C-FB49-A399-38296C508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486654-421D-4546-A948-E1B7C069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252714-EC04-2F4E-B2B7-D5C8ABCA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CBC0E6-5A46-8546-B589-71BDCB4F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9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E6CE8-66BC-E240-9634-DEA074A4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1A2542E-2E7A-FA44-A935-9DD7BAC87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05C00E5-77EF-3D4D-AF72-7A06C3936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796BDF-A51A-1240-8342-0DFC9548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94B68A-D8E4-8F4D-850D-DC1EECEC7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9A8705-6A2B-BB46-9E5F-FC5A6457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34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F8182D7-6BA6-D948-B9C8-E4D9EE90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4520D6-285B-834C-802B-E1BA8BCF1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83A891-66A2-C741-8D0B-9DCA66F7A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7C788-02C8-F94E-83CE-B89C84E27C2C}" type="datetimeFigureOut">
              <a:rPr kumimoji="1" lang="ja-JP" altLang="en-US" smtClean="0"/>
              <a:t>2024/2/15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082A5E-2868-A54D-970F-4895729B2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A69A26-3B1E-044A-864A-BFE588B85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71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480C49-9893-7E48-8376-A644DBB789DC}"/>
              </a:ext>
            </a:extLst>
          </p:cNvPr>
          <p:cNvSpPr txBox="1"/>
          <p:nvPr/>
        </p:nvSpPr>
        <p:spPr>
          <a:xfrm>
            <a:off x="3976568" y="2569349"/>
            <a:ext cx="4238863" cy="984885"/>
          </a:xfrm>
          <a:prstGeom prst="rect">
            <a:avLst/>
          </a:prstGeom>
          <a:noFill/>
          <a:effectLst>
            <a:reflection blurRad="62011" stA="25000" endPos="90000" dir="5400000" sy="-100000" algn="bl" rotWithShape="0"/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6400" b="1">
                <a:solidFill>
                  <a:schemeClr val="accent2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高齢期</a:t>
            </a:r>
            <a:endParaRPr kumimoji="1" lang="ja-JP" altLang="en-US" sz="6400" b="1">
              <a:solidFill>
                <a:schemeClr val="accent2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465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5E14B4-E95C-254F-ABB7-1F2D6284FB21}"/>
              </a:ext>
            </a:extLst>
          </p:cNvPr>
          <p:cNvSpPr txBox="1"/>
          <p:nvPr/>
        </p:nvSpPr>
        <p:spPr>
          <a:xfrm>
            <a:off x="1424726" y="376308"/>
            <a:ext cx="7735040" cy="523220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老化のあらわれ方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C3BAEC5-C64E-AB4E-BDFC-AB9C011675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4207" y="853872"/>
            <a:ext cx="1737313" cy="22249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036A171-4A17-294C-B00B-4B0908FBA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956" y="3975659"/>
            <a:ext cx="2200164" cy="2351402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FFC7782-62B7-8C44-8561-AFCC6BDDDCB1}"/>
              </a:ext>
            </a:extLst>
          </p:cNvPr>
          <p:cNvGrpSpPr/>
          <p:nvPr/>
        </p:nvGrpSpPr>
        <p:grpSpPr>
          <a:xfrm>
            <a:off x="9191520" y="990241"/>
            <a:ext cx="2248073" cy="1257300"/>
            <a:chOff x="9071616" y="1533571"/>
            <a:chExt cx="2248073" cy="1257300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C15603B5-89F2-514A-901D-0DB59E865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1616" y="1533571"/>
              <a:ext cx="2248073" cy="1257300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DABC9C9-7727-404E-AF1E-6B048020455A}"/>
                </a:ext>
              </a:extLst>
            </p:cNvPr>
            <p:cNvSpPr txBox="1"/>
            <p:nvPr/>
          </p:nvSpPr>
          <p:spPr>
            <a:xfrm>
              <a:off x="9546990" y="1661148"/>
              <a:ext cx="1709191" cy="1015663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運動や食生活で変わってくるよ。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10E0F54-6775-024C-9CDD-26D56705CF3F}"/>
              </a:ext>
            </a:extLst>
          </p:cNvPr>
          <p:cNvGrpSpPr/>
          <p:nvPr/>
        </p:nvGrpSpPr>
        <p:grpSpPr>
          <a:xfrm>
            <a:off x="7587109" y="4150726"/>
            <a:ext cx="2210056" cy="910811"/>
            <a:chOff x="7618239" y="2844336"/>
            <a:chExt cx="2210056" cy="910811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33047A9B-B9E6-8847-A39C-16B6322EE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18239" y="2844336"/>
              <a:ext cx="2210056" cy="910811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8F40F01-4F25-5842-8D60-4F4BDA5F7B78}"/>
                </a:ext>
              </a:extLst>
            </p:cNvPr>
            <p:cNvSpPr txBox="1"/>
            <p:nvPr/>
          </p:nvSpPr>
          <p:spPr>
            <a:xfrm>
              <a:off x="7707751" y="2925478"/>
              <a:ext cx="1709191" cy="707886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個人差も大きいんだね。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DF0C56B7-335C-DF48-9480-9A3CBFD4E3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31" t="40961" r="33851" b="38293"/>
          <a:stretch/>
        </p:blipFill>
        <p:spPr>
          <a:xfrm>
            <a:off x="1145406" y="990241"/>
            <a:ext cx="6056457" cy="53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2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2F5AAD-3838-D344-A230-D987BE452F53}"/>
              </a:ext>
            </a:extLst>
          </p:cNvPr>
          <p:cNvSpPr txBox="1"/>
          <p:nvPr/>
        </p:nvSpPr>
        <p:spPr>
          <a:xfrm>
            <a:off x="720000" y="720000"/>
            <a:ext cx="10720160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54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高齢者の知的能力①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767645-EC5D-D443-85B1-70C20CE545C4}"/>
              </a:ext>
            </a:extLst>
          </p:cNvPr>
          <p:cNvSpPr txBox="1"/>
          <p:nvPr/>
        </p:nvSpPr>
        <p:spPr>
          <a:xfrm>
            <a:off x="3192780" y="2044005"/>
            <a:ext cx="5806440" cy="13849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流動性知能</a:t>
            </a:r>
            <a:endParaRPr kumimoji="1" lang="ja-JP" altLang="en-US" sz="90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D391D1D1-3C06-FD42-87E4-12DA2DB5C518}"/>
              </a:ext>
            </a:extLst>
          </p:cNvPr>
          <p:cNvSpPr/>
          <p:nvPr/>
        </p:nvSpPr>
        <p:spPr>
          <a:xfrm>
            <a:off x="3121200" y="2174400"/>
            <a:ext cx="596138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D4E0BF-4E30-A840-B6E9-408ED32F9B87}"/>
              </a:ext>
            </a:extLst>
          </p:cNvPr>
          <p:cNvSpPr txBox="1"/>
          <p:nvPr/>
        </p:nvSpPr>
        <p:spPr>
          <a:xfrm>
            <a:off x="720000" y="3922008"/>
            <a:ext cx="10720160" cy="166199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素早く対応する能力</a:t>
            </a:r>
          </a:p>
          <a:p>
            <a:pPr algn="ctr"/>
            <a:r>
              <a:rPr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衰えやすい</a:t>
            </a:r>
            <a:endParaRPr kumimoji="1" lang="ja-JP" altLang="en-US" sz="5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89CCD033-B562-C64A-ABF2-DCB4679EB93F}"/>
              </a:ext>
            </a:extLst>
          </p:cNvPr>
          <p:cNvSpPr/>
          <p:nvPr/>
        </p:nvSpPr>
        <p:spPr>
          <a:xfrm>
            <a:off x="3192780" y="4952365"/>
            <a:ext cx="809297" cy="54653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5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7C478A3-522D-974E-8F25-1D852E2E1B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3840" y="5584001"/>
            <a:ext cx="4023360" cy="2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D7E82C-F008-3143-B78E-59AADCF43F14}"/>
              </a:ext>
            </a:extLst>
          </p:cNvPr>
          <p:cNvSpPr txBox="1"/>
          <p:nvPr/>
        </p:nvSpPr>
        <p:spPr>
          <a:xfrm>
            <a:off x="720000" y="720000"/>
            <a:ext cx="10720160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54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高齢者の知的能力②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1EA29F-BC08-E84A-A33D-4EF956DD2751}"/>
              </a:ext>
            </a:extLst>
          </p:cNvPr>
          <p:cNvSpPr txBox="1"/>
          <p:nvPr/>
        </p:nvSpPr>
        <p:spPr>
          <a:xfrm>
            <a:off x="3192780" y="2044005"/>
            <a:ext cx="5806440" cy="13849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結晶性知能</a:t>
            </a:r>
            <a:endParaRPr kumimoji="1" lang="ja-JP" altLang="en-US" sz="90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4A1174-D82A-CE41-8F43-DF70FBF0D92E}"/>
              </a:ext>
            </a:extLst>
          </p:cNvPr>
          <p:cNvSpPr txBox="1"/>
          <p:nvPr/>
        </p:nvSpPr>
        <p:spPr>
          <a:xfrm>
            <a:off x="720000" y="3922008"/>
            <a:ext cx="10720160" cy="166199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知識や経験によって対応する能力</a:t>
            </a:r>
            <a:r>
              <a:rPr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衰えにくい</a:t>
            </a:r>
            <a:endParaRPr kumimoji="1" lang="ja-JP" altLang="en-US" sz="5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59294825-1ACF-CD4D-8A5F-418EF88C2FAD}"/>
              </a:ext>
            </a:extLst>
          </p:cNvPr>
          <p:cNvSpPr/>
          <p:nvPr/>
        </p:nvSpPr>
        <p:spPr>
          <a:xfrm>
            <a:off x="3192780" y="4952365"/>
            <a:ext cx="809297" cy="54653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5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807CE1C-D167-A348-8B61-5AFE5B6C61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3840" y="5584001"/>
            <a:ext cx="4023360" cy="216010"/>
          </a:xfrm>
          <a:prstGeom prst="rect">
            <a:avLst/>
          </a:prstGeom>
        </p:spPr>
      </p:pic>
      <p:sp>
        <p:nvSpPr>
          <p:cNvPr id="8" name="メモ 7">
            <a:extLst>
              <a:ext uri="{FF2B5EF4-FFF2-40B4-BE49-F238E27FC236}">
                <a16:creationId xmlns:a16="http://schemas.microsoft.com/office/drawing/2014/main" id="{B81D2431-B4A6-C643-95C2-D65CE267F576}"/>
              </a:ext>
            </a:extLst>
          </p:cNvPr>
          <p:cNvSpPr/>
          <p:nvPr/>
        </p:nvSpPr>
        <p:spPr>
          <a:xfrm>
            <a:off x="3121200" y="2174400"/>
            <a:ext cx="596138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28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513803-2FEA-C44F-B13B-3231C5B0F91E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流動性知能と結晶性知能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5F57F69-DFE9-F246-9DA4-4717448597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51" t="21419" r="17637" b="10525"/>
          <a:stretch/>
        </p:blipFill>
        <p:spPr>
          <a:xfrm>
            <a:off x="2763931" y="1019360"/>
            <a:ext cx="6476313" cy="51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59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CAF91C-CABD-B943-A39F-F05BE1BD0BEE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高齢者擬似体験に挑戦しよう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449A19F-124F-1440-AD7E-A5B624F13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00" y="830138"/>
            <a:ext cx="10543748" cy="585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08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D7A7C82-3A41-4A47-B3D5-CF081FD14B6A}"/>
              </a:ext>
            </a:extLst>
          </p:cNvPr>
          <p:cNvSpPr txBox="1"/>
          <p:nvPr/>
        </p:nvSpPr>
        <p:spPr>
          <a:xfrm>
            <a:off x="720001" y="162000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）日常生活に支障がある方</a:t>
            </a:r>
            <a:endParaRPr kumimoji="1" lang="ja-JP" altLang="en-US" sz="3600" b="1" dirty="0">
              <a:solidFill>
                <a:schemeClr val="accent6">
                  <a:lumMod val="75000"/>
                </a:schemeClr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DD8041E-CA7D-B648-9B40-9408416B1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1DEB01-3FC0-0A48-827F-FE3B3BDC7150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③高齢期の健康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82E61B-0649-B14B-A16A-B4FB2D641A34}"/>
              </a:ext>
            </a:extLst>
          </p:cNvPr>
          <p:cNvSpPr txBox="1"/>
          <p:nvPr/>
        </p:nvSpPr>
        <p:spPr>
          <a:xfrm>
            <a:off x="720000" y="2598003"/>
            <a:ext cx="10752646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高齢者の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E206C28-3A7A-0F48-AA3E-9E999208513B}"/>
              </a:ext>
            </a:extLst>
          </p:cNvPr>
          <p:cNvSpPr txBox="1"/>
          <p:nvPr/>
        </p:nvSpPr>
        <p:spPr>
          <a:xfrm>
            <a:off x="4322310" y="3932793"/>
            <a:ext cx="763360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約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EF476BC-47CF-1847-854D-B46BB2DE74C5}"/>
              </a:ext>
            </a:extLst>
          </p:cNvPr>
          <p:cNvSpPr txBox="1"/>
          <p:nvPr/>
        </p:nvSpPr>
        <p:spPr>
          <a:xfrm>
            <a:off x="5405120" y="3581400"/>
            <a:ext cx="2598420" cy="13849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／</a:t>
            </a:r>
            <a:r>
              <a:rPr lang="en-US" altLang="ja-JP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4</a:t>
            </a:r>
            <a:endParaRPr kumimoji="1" lang="ja-JP" altLang="en-US" sz="90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2" name="メモ 11">
            <a:extLst>
              <a:ext uri="{FF2B5EF4-FFF2-40B4-BE49-F238E27FC236}">
                <a16:creationId xmlns:a16="http://schemas.microsoft.com/office/drawing/2014/main" id="{35B8DF27-57EB-1C43-86FF-1C36C7604310}"/>
              </a:ext>
            </a:extLst>
          </p:cNvPr>
          <p:cNvSpPr/>
          <p:nvPr/>
        </p:nvSpPr>
        <p:spPr>
          <a:xfrm>
            <a:off x="5252720" y="3694413"/>
            <a:ext cx="259842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アイコン&#10;&#10;自動的に生成された説明">
            <a:extLst>
              <a:ext uri="{FF2B5EF4-FFF2-40B4-BE49-F238E27FC236}">
                <a16:creationId xmlns:a16="http://schemas.microsoft.com/office/drawing/2014/main" id="{5F0B92BB-53B3-9746-B125-8C417B23BB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499" y="1558048"/>
            <a:ext cx="28575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B12DD4-BC5D-0740-9ACC-9F363BA1D123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日常生活に影響がある者の割合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AFAE196-8BD1-B24F-86EB-E8440CC4DF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6" t="8664" r="60738" b="61836"/>
          <a:stretch/>
        </p:blipFill>
        <p:spPr>
          <a:xfrm>
            <a:off x="3764279" y="1087120"/>
            <a:ext cx="4663441" cy="51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71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D3EF078-F2AA-FB41-A010-7428B387A7BF}"/>
              </a:ext>
            </a:extLst>
          </p:cNvPr>
          <p:cNvSpPr txBox="1"/>
          <p:nvPr/>
        </p:nvSpPr>
        <p:spPr>
          <a:xfrm>
            <a:off x="720001" y="54000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b="1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2</a:t>
            </a: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）高齢者におこりやすい病気</a:t>
            </a:r>
            <a:endParaRPr kumimoji="1" lang="ja-JP" altLang="en-US" sz="3600" b="1" dirty="0">
              <a:solidFill>
                <a:schemeClr val="accent6">
                  <a:lumMod val="75000"/>
                </a:schemeClr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D5D57B-7594-684F-919C-7109FE14AEDA}"/>
              </a:ext>
            </a:extLst>
          </p:cNvPr>
          <p:cNvSpPr txBox="1"/>
          <p:nvPr/>
        </p:nvSpPr>
        <p:spPr>
          <a:xfrm>
            <a:off x="900000" y="1260000"/>
            <a:ext cx="10800000" cy="523220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白内障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776509-1EDF-0F46-B57B-FAED985DB90B}"/>
              </a:ext>
            </a:extLst>
          </p:cNvPr>
          <p:cNvSpPr txBox="1"/>
          <p:nvPr/>
        </p:nvSpPr>
        <p:spPr>
          <a:xfrm>
            <a:off x="7330480" y="1874728"/>
            <a:ext cx="4109680" cy="2677656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目の水晶体がにごって見えにくくなる視覚の機能障害。ものが薄暗く見える、霞（かすみ）がかって見えるなどの症例があげられる。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 descr="カラフルな花&#10;&#10;自動的に生成された説明">
            <a:extLst>
              <a:ext uri="{FF2B5EF4-FFF2-40B4-BE49-F238E27FC236}">
                <a16:creationId xmlns:a16="http://schemas.microsoft.com/office/drawing/2014/main" id="{06A90432-AFFE-7243-9523-3C86F247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170" y="1999690"/>
            <a:ext cx="5589270" cy="37261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9715B9A-D15A-EE4B-BA24-F29E410370F9}"/>
              </a:ext>
            </a:extLst>
          </p:cNvPr>
          <p:cNvSpPr txBox="1"/>
          <p:nvPr/>
        </p:nvSpPr>
        <p:spPr>
          <a:xfrm>
            <a:off x="1258570" y="5725870"/>
            <a:ext cx="3743920" cy="369332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en-US" altLang="ja-JP" dirty="0">
                <a:latin typeface="MS Gothic" panose="020B0609070205080204" pitchFamily="49" charset="-128"/>
                <a:ea typeface="MS Gothic" panose="020B0609070205080204" pitchFamily="49" charset="-128"/>
              </a:rPr>
              <a:t>※</a:t>
            </a:r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右側が見え方のイメージ</a:t>
            </a:r>
            <a:endParaRPr kumimoji="1" lang="ja-JP" altLang="en-US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5341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4BE15F-BCCF-834F-884A-1B525CCA54C8}"/>
              </a:ext>
            </a:extLst>
          </p:cNvPr>
          <p:cNvSpPr txBox="1"/>
          <p:nvPr/>
        </p:nvSpPr>
        <p:spPr>
          <a:xfrm>
            <a:off x="900000" y="1260000"/>
            <a:ext cx="10800000" cy="523220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肺炎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B3ECB9-14D9-E64D-88A2-1FAAA0666758}"/>
              </a:ext>
            </a:extLst>
          </p:cNvPr>
          <p:cNvSpPr txBox="1"/>
          <p:nvPr/>
        </p:nvSpPr>
        <p:spPr>
          <a:xfrm>
            <a:off x="6685132" y="1874728"/>
            <a:ext cx="4470548" cy="2677656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痰（たん）や食べ物が気管に詰まることで起こる誤嚥（ごえん）性肺炎が多い。症状が出にくく、かぜとまちがえやすいため注意が必要である。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図 7" descr="人のレントゲン写真&#10;&#10;中程度の精度で自動的に生成された説明">
            <a:extLst>
              <a:ext uri="{FF2B5EF4-FFF2-40B4-BE49-F238E27FC236}">
                <a16:creationId xmlns:a16="http://schemas.microsoft.com/office/drawing/2014/main" id="{D16D119C-34B5-F542-A7D9-2693C802C5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170" y="1999690"/>
            <a:ext cx="4755028" cy="391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52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6565EB0-57C2-9C4E-9E24-3E9CB319A4CA}"/>
              </a:ext>
            </a:extLst>
          </p:cNvPr>
          <p:cNvSpPr txBox="1"/>
          <p:nvPr/>
        </p:nvSpPr>
        <p:spPr>
          <a:xfrm>
            <a:off x="900000" y="1260000"/>
            <a:ext cx="10800000" cy="523220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骨粗鬆症（こつそしょうしょう）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323111-15FC-7F4B-B0B9-359FD7F6A907}"/>
              </a:ext>
            </a:extLst>
          </p:cNvPr>
          <p:cNvSpPr txBox="1"/>
          <p:nvPr/>
        </p:nvSpPr>
        <p:spPr>
          <a:xfrm>
            <a:off x="6685132" y="1874728"/>
            <a:ext cx="4470548" cy="2246769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カルシウムなどが減り骨のなかがスカスカになり、もろくなる病気。閉経後の女性に多い。骨の変形で背中が丸くなったりする。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 descr="探す, 大きい, 横, 巣蜜 が含まれている画像&#10;&#10;自動的に生成された説明">
            <a:extLst>
              <a:ext uri="{FF2B5EF4-FFF2-40B4-BE49-F238E27FC236}">
                <a16:creationId xmlns:a16="http://schemas.microsoft.com/office/drawing/2014/main" id="{555F90F8-AB76-0D44-8594-7A20A8B202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170" y="2036867"/>
            <a:ext cx="3912870" cy="39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5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CD1462-F17B-5D47-9CB0-E66D10FFF8B9}"/>
              </a:ext>
            </a:extLst>
          </p:cNvPr>
          <p:cNvSpPr txBox="1"/>
          <p:nvPr/>
        </p:nvSpPr>
        <p:spPr>
          <a:xfrm>
            <a:off x="720000" y="2622808"/>
            <a:ext cx="10800000" cy="92333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ja-JP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1.</a:t>
            </a:r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高齢期とはどんな時期だろう？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5D5AA64-6301-3E43-8913-B809F1A67B90}"/>
              </a:ext>
            </a:extLst>
          </p:cNvPr>
          <p:cNvCxnSpPr>
            <a:cxnSpLocks/>
          </p:cNvCxnSpPr>
          <p:nvPr/>
        </p:nvCxnSpPr>
        <p:spPr>
          <a:xfrm>
            <a:off x="812800" y="3683977"/>
            <a:ext cx="10454640" cy="0"/>
          </a:xfrm>
          <a:prstGeom prst="line">
            <a:avLst/>
          </a:prstGeom>
          <a:ln w="63500">
            <a:gradFill>
              <a:gsLst>
                <a:gs pos="70000">
                  <a:schemeClr val="accent2"/>
                </a:gs>
                <a:gs pos="3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8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F4E8B25-75A4-A042-9C1A-2B8F3AF9CA23}"/>
              </a:ext>
            </a:extLst>
          </p:cNvPr>
          <p:cNvSpPr txBox="1"/>
          <p:nvPr/>
        </p:nvSpPr>
        <p:spPr>
          <a:xfrm>
            <a:off x="720001" y="54000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3</a:t>
            </a: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）平均寿命と健康寿命</a:t>
            </a:r>
            <a:endParaRPr kumimoji="1" lang="ja-JP" altLang="en-US" sz="3600" b="1" dirty="0">
              <a:solidFill>
                <a:schemeClr val="accent6">
                  <a:lumMod val="75000"/>
                </a:schemeClr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C8AC1E-1D1D-EA43-A566-5759F0764588}"/>
              </a:ext>
            </a:extLst>
          </p:cNvPr>
          <p:cNvSpPr txBox="1"/>
          <p:nvPr/>
        </p:nvSpPr>
        <p:spPr>
          <a:xfrm>
            <a:off x="900000" y="1260000"/>
            <a:ext cx="10800000" cy="523220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諸外国の平均寿命と健康寿命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B35B3D1-13AB-9E45-86F0-AF09E693F5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37" t="43296" r="7858" b="36498"/>
          <a:stretch/>
        </p:blipFill>
        <p:spPr>
          <a:xfrm>
            <a:off x="2113280" y="1879017"/>
            <a:ext cx="7904480" cy="420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55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C28C9A-B264-274B-8029-369EA916222F}"/>
              </a:ext>
            </a:extLst>
          </p:cNvPr>
          <p:cNvSpPr txBox="1"/>
          <p:nvPr/>
        </p:nvSpPr>
        <p:spPr>
          <a:xfrm>
            <a:off x="720000" y="720000"/>
            <a:ext cx="10720160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健康寿命をのばそう！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9D9C7B-0E48-4347-9C15-025976287C5C}"/>
              </a:ext>
            </a:extLst>
          </p:cNvPr>
          <p:cNvSpPr txBox="1"/>
          <p:nvPr/>
        </p:nvSpPr>
        <p:spPr>
          <a:xfrm>
            <a:off x="720000" y="1784610"/>
            <a:ext cx="10720160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フレイル（虚弱）を予防</a:t>
            </a:r>
            <a:endParaRPr kumimoji="1" lang="ja-JP" altLang="en-US" sz="5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9" name="メモ 8">
            <a:extLst>
              <a:ext uri="{FF2B5EF4-FFF2-40B4-BE49-F238E27FC236}">
                <a16:creationId xmlns:a16="http://schemas.microsoft.com/office/drawing/2014/main" id="{A95A779A-0E70-F54F-99F4-D1A466536C90}"/>
              </a:ext>
            </a:extLst>
          </p:cNvPr>
          <p:cNvSpPr/>
          <p:nvPr/>
        </p:nvSpPr>
        <p:spPr>
          <a:xfrm>
            <a:off x="2225368" y="1859607"/>
            <a:ext cx="3063324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ポーズをとっている人たち&#10;&#10;自動的に生成された説明">
            <a:extLst>
              <a:ext uri="{FF2B5EF4-FFF2-40B4-BE49-F238E27FC236}">
                <a16:creationId xmlns:a16="http://schemas.microsoft.com/office/drawing/2014/main" id="{DF9678B4-0A23-1942-A31A-E1E397DD95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390" y="3122930"/>
            <a:ext cx="4162690" cy="278003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FF43386-EF10-8743-85FF-21347ACC2B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979" y="3808247"/>
            <a:ext cx="2372762" cy="2502865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5837577-87FC-AB4F-AF02-703DFBCE0CD5}"/>
              </a:ext>
            </a:extLst>
          </p:cNvPr>
          <p:cNvGrpSpPr/>
          <p:nvPr/>
        </p:nvGrpSpPr>
        <p:grpSpPr>
          <a:xfrm>
            <a:off x="6686922" y="4023995"/>
            <a:ext cx="2703830" cy="977900"/>
            <a:chOff x="4895850" y="2940050"/>
            <a:chExt cx="2703830" cy="977900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D0FD42FE-CA08-7643-A3D9-617405BF8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5850" y="2940050"/>
              <a:ext cx="2703830" cy="977900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64312E2C-00B7-E842-8B2F-196F49149D10}"/>
                </a:ext>
              </a:extLst>
            </p:cNvPr>
            <p:cNvSpPr txBox="1"/>
            <p:nvPr/>
          </p:nvSpPr>
          <p:spPr>
            <a:xfrm>
              <a:off x="5011631" y="3032568"/>
              <a:ext cx="2075938" cy="707886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健康寿命は</a:t>
              </a:r>
            </a:p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のばせるんだね。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468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237D8A-371E-8749-A665-E91D7CC0DC5A}"/>
              </a:ext>
            </a:extLst>
          </p:cNvPr>
          <p:cNvSpPr txBox="1"/>
          <p:nvPr/>
        </p:nvSpPr>
        <p:spPr>
          <a:xfrm>
            <a:off x="720001" y="54000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4</a:t>
            </a: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）認知症</a:t>
            </a:r>
            <a:endParaRPr kumimoji="1" lang="ja-JP" altLang="en-US" sz="3600" b="1" dirty="0">
              <a:solidFill>
                <a:schemeClr val="accent6">
                  <a:lumMod val="75000"/>
                </a:schemeClr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CE597E-A0D9-D04B-BF9E-C7D9B85BBE0D}"/>
              </a:ext>
            </a:extLst>
          </p:cNvPr>
          <p:cNvSpPr txBox="1"/>
          <p:nvPr/>
        </p:nvSpPr>
        <p:spPr>
          <a:xfrm>
            <a:off x="900000" y="1260000"/>
            <a:ext cx="10800000" cy="523220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認知症の中核症状と行動・心理症状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970A2E8-E6C0-B14D-9AEB-DC18B5619A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5" t="45100" r="42015" b="27904"/>
          <a:stretch/>
        </p:blipFill>
        <p:spPr>
          <a:xfrm>
            <a:off x="2976879" y="2038536"/>
            <a:ext cx="6441441" cy="41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75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7DF1975-D194-0845-9FD1-FCB6AE186307}"/>
              </a:ext>
            </a:extLst>
          </p:cNvPr>
          <p:cNvSpPr txBox="1"/>
          <p:nvPr/>
        </p:nvSpPr>
        <p:spPr>
          <a:xfrm>
            <a:off x="700037" y="599911"/>
            <a:ext cx="7735040" cy="523220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 sz="28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認知症の方への接し方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 descr="野球, 選手, 振る, ボール が含まれている画像&#10;&#10;自動的に生成された説明">
            <a:extLst>
              <a:ext uri="{FF2B5EF4-FFF2-40B4-BE49-F238E27FC236}">
                <a16:creationId xmlns:a16="http://schemas.microsoft.com/office/drawing/2014/main" id="{38B7C962-05D5-7F4F-BEE0-EA5DC138C0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955" y="396546"/>
            <a:ext cx="2857500" cy="12319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95710F0-6D8B-CB48-B9C4-37AE69E99383}"/>
              </a:ext>
            </a:extLst>
          </p:cNvPr>
          <p:cNvSpPr txBox="1"/>
          <p:nvPr/>
        </p:nvSpPr>
        <p:spPr>
          <a:xfrm>
            <a:off x="700037" y="1628446"/>
            <a:ext cx="10862400" cy="329320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914400" indent="-914400">
              <a:buClr>
                <a:srgbClr val="0070C0"/>
              </a:buClr>
              <a:buFont typeface="+mj-ea"/>
              <a:buAutoNum type="circleNumDbPlain"/>
            </a:pPr>
            <a:r>
              <a:rPr lang="ja-JP" altLang="en-US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本人の気持ちを理解して接する。</a:t>
            </a:r>
            <a:endParaRPr lang="en-US" altLang="ja-JP" sz="5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914400" indent="-914400">
              <a:buClr>
                <a:srgbClr val="0070C0"/>
              </a:buClr>
              <a:buFont typeface="+mj-ea"/>
              <a:buAutoNum type="circleNumDbPlain"/>
            </a:pPr>
            <a:r>
              <a:rPr lang="ja-JP" altLang="en-US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本人の尊厳を大事にして、できることを生かしながらお手伝いする。</a:t>
            </a:r>
            <a:endParaRPr kumimoji="1" lang="ja-JP" altLang="en-US" sz="5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A4D9326-2A96-9A44-A0FE-F7E8A9B8A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4135" y="4274131"/>
            <a:ext cx="1977865" cy="2054355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98DB0DE-28F0-6B46-BAAD-E99878935563}"/>
              </a:ext>
            </a:extLst>
          </p:cNvPr>
          <p:cNvGrpSpPr/>
          <p:nvPr/>
        </p:nvGrpSpPr>
        <p:grpSpPr>
          <a:xfrm>
            <a:off x="7083162" y="4604259"/>
            <a:ext cx="2703830" cy="977900"/>
            <a:chOff x="4895850" y="2940050"/>
            <a:chExt cx="2703830" cy="9779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1A0DBDE8-0D2F-194A-B18B-0C9160E11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5850" y="2940050"/>
              <a:ext cx="2703830" cy="97790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ADD3CE6-EDC5-704A-95FD-A89D56AB2316}"/>
                </a:ext>
              </a:extLst>
            </p:cNvPr>
            <p:cNvSpPr txBox="1"/>
            <p:nvPr/>
          </p:nvSpPr>
          <p:spPr>
            <a:xfrm>
              <a:off x="5011631" y="3052888"/>
              <a:ext cx="2075938" cy="707886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優しい気持ちが大切だね。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375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BD004C-2A39-554A-A986-EB11ABB02D6D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認知症サポーター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76A84F-D7EF-9E49-8ED1-2090745A33C8}"/>
              </a:ext>
            </a:extLst>
          </p:cNvPr>
          <p:cNvSpPr txBox="1"/>
          <p:nvPr/>
        </p:nvSpPr>
        <p:spPr>
          <a:xfrm>
            <a:off x="720000" y="1080000"/>
            <a:ext cx="10752646" cy="443198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認知症に関する正しい</a:t>
            </a:r>
            <a:endParaRPr lang="en-US" altLang="ja-JP" sz="4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知識と理解を持ち、</a:t>
            </a:r>
            <a:endParaRPr lang="en-US" altLang="ja-JP" sz="4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認知症の人や家族に対して</a:t>
            </a:r>
            <a:endParaRPr lang="en-US" altLang="ja-JP" sz="4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できる範囲で手助けを</a:t>
            </a:r>
            <a:endParaRPr lang="en-US" altLang="ja-JP" sz="4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する人のことを、</a:t>
            </a:r>
            <a:endParaRPr lang="en-US" altLang="ja-JP" sz="4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8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認知症サポーター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という。</a:t>
            </a:r>
            <a:endParaRPr kumimoji="1" lang="ja-JP" altLang="en-US" sz="4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71584D7-EBBC-CF45-9E22-F85F095FFE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3118" y="4298170"/>
            <a:ext cx="1907111" cy="201168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78BAD5-5541-4645-B37C-B72E35051B9F}"/>
              </a:ext>
            </a:extLst>
          </p:cNvPr>
          <p:cNvSpPr txBox="1"/>
          <p:nvPr/>
        </p:nvSpPr>
        <p:spPr>
          <a:xfrm>
            <a:off x="8167370" y="3030179"/>
            <a:ext cx="3176779" cy="923330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>
                <a:solidFill>
                  <a:schemeClr val="accent5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▲</a:t>
            </a:r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養成講座を修了すると、</a:t>
            </a:r>
            <a:endParaRPr lang="en-US" altLang="ja-JP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　認知症サポーターカードや</a:t>
            </a:r>
            <a:endParaRPr lang="en-US" altLang="ja-JP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　オレンジリングが渡される</a:t>
            </a:r>
            <a:endParaRPr kumimoji="1" lang="ja-JP" altLang="en-US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9" name="図 8" descr="図形&#10;&#10;自動的に生成された説明">
            <a:extLst>
              <a:ext uri="{FF2B5EF4-FFF2-40B4-BE49-F238E27FC236}">
                <a16:creationId xmlns:a16="http://schemas.microsoft.com/office/drawing/2014/main" id="{E715F746-8399-E145-8746-F25ACDFA8F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1411" y="883220"/>
            <a:ext cx="3308567" cy="2081351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1B1ADED-FB1D-FC48-9C89-4C7B4E61068E}"/>
              </a:ext>
            </a:extLst>
          </p:cNvPr>
          <p:cNvGrpSpPr/>
          <p:nvPr/>
        </p:nvGrpSpPr>
        <p:grpSpPr>
          <a:xfrm>
            <a:off x="7904480" y="4298170"/>
            <a:ext cx="2346960" cy="966030"/>
            <a:chOff x="4924688" y="2951920"/>
            <a:chExt cx="2346960" cy="966030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318718F2-FE97-B240-A2BB-89ACECE38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4688" y="2951920"/>
              <a:ext cx="2346960" cy="96603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C895751-CDE4-AF45-A098-371D09C7C9F6}"/>
                </a:ext>
              </a:extLst>
            </p:cNvPr>
            <p:cNvSpPr txBox="1"/>
            <p:nvPr/>
          </p:nvSpPr>
          <p:spPr>
            <a:xfrm>
              <a:off x="5031951" y="3063048"/>
              <a:ext cx="1772337" cy="707886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誰でも参加</a:t>
              </a:r>
              <a:endParaRPr lang="en-US" altLang="ja-JP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できるんだね。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511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B88B2A-CF62-9B41-976A-774CBAC4F5CE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【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認知症サポーター　活動の例</a:t>
            </a:r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】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4AD0F5-50F1-4C4A-9064-C058A908C38A}"/>
              </a:ext>
            </a:extLst>
          </p:cNvPr>
          <p:cNvSpPr txBox="1">
            <a:spLocks/>
          </p:cNvSpPr>
          <p:nvPr/>
        </p:nvSpPr>
        <p:spPr>
          <a:xfrm>
            <a:off x="1080000" y="1260000"/>
            <a:ext cx="4680000" cy="2160000"/>
          </a:xfrm>
          <a:prstGeom prst="roundRect">
            <a:avLst/>
          </a:prstGeom>
          <a:gradFill flip="none" rotWithShape="1">
            <a:gsLst>
              <a:gs pos="0">
                <a:srgbClr val="EFBFB8"/>
              </a:gs>
              <a:gs pos="100000">
                <a:srgbClr val="FFDCDC"/>
              </a:gs>
            </a:gsLst>
            <a:lin ang="13500000" scaled="1"/>
            <a:tileRect/>
          </a:gradFill>
          <a:ln w="25400" cap="flat">
            <a:solidFill>
              <a:srgbClr val="E5A08D"/>
            </a:solidFill>
            <a:round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ja-JP" altLang="en-US" sz="4000">
                <a:latin typeface="MS Gothic" panose="020B0609070205080204" pitchFamily="49" charset="-128"/>
                <a:ea typeface="MS Gothic" panose="020B0609070205080204" pitchFamily="49" charset="-128"/>
              </a:rPr>
              <a:t>認知症カフェの開催、運営の手伝い</a:t>
            </a:r>
            <a:endParaRPr kumimoji="1" lang="ja-JP" altLang="en-US" sz="40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994BDA-2108-174D-8A25-EABEDEB9BD6D}"/>
              </a:ext>
            </a:extLst>
          </p:cNvPr>
          <p:cNvSpPr txBox="1">
            <a:spLocks/>
          </p:cNvSpPr>
          <p:nvPr/>
        </p:nvSpPr>
        <p:spPr>
          <a:xfrm>
            <a:off x="1080000" y="3796780"/>
            <a:ext cx="4680000" cy="2160000"/>
          </a:xfrm>
          <a:prstGeom prst="roundRect">
            <a:avLst/>
          </a:prstGeom>
          <a:gradFill flip="none" rotWithShape="1">
            <a:gsLst>
              <a:gs pos="0">
                <a:srgbClr val="AFD1B2"/>
              </a:gs>
              <a:gs pos="100000">
                <a:srgbClr val="E3EFE1"/>
              </a:gs>
            </a:gsLst>
            <a:lin ang="13500000" scaled="1"/>
            <a:tileRect/>
          </a:gradFill>
          <a:ln w="25400" cap="flat">
            <a:solidFill>
              <a:srgbClr val="A0CAA8"/>
            </a:solidFill>
            <a:round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ja-JP" altLang="en-US" sz="4000">
                <a:latin typeface="MS Gothic" panose="020B0609070205080204" pitchFamily="49" charset="-128"/>
                <a:ea typeface="MS Gothic" panose="020B0609070205080204" pitchFamily="49" charset="-128"/>
              </a:rPr>
              <a:t>ゴミ出し支援</a:t>
            </a:r>
            <a:endParaRPr kumimoji="1" lang="ja-JP" altLang="en-US" sz="40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CA2A19-538A-8046-B977-F6AC91F8421E}"/>
              </a:ext>
            </a:extLst>
          </p:cNvPr>
          <p:cNvSpPr txBox="1">
            <a:spLocks/>
          </p:cNvSpPr>
          <p:nvPr/>
        </p:nvSpPr>
        <p:spPr>
          <a:xfrm>
            <a:off x="6432002" y="1260000"/>
            <a:ext cx="4680000" cy="2160000"/>
          </a:xfrm>
          <a:prstGeom prst="roundRect">
            <a:avLst/>
          </a:prstGeom>
          <a:gradFill flip="none" rotWithShape="1">
            <a:gsLst>
              <a:gs pos="0">
                <a:srgbClr val="F0C99F"/>
              </a:gs>
              <a:gs pos="100000">
                <a:srgbClr val="FAE3D1"/>
              </a:gs>
            </a:gsLst>
            <a:lin ang="13500000" scaled="1"/>
            <a:tileRect/>
          </a:gradFill>
          <a:ln w="25400" cap="flat">
            <a:solidFill>
              <a:srgbClr val="E9B27F"/>
            </a:solidFill>
            <a:round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ja-JP" altLang="en-US" sz="4000">
                <a:latin typeface="MS Gothic" panose="020B0609070205080204" pitchFamily="49" charset="-128"/>
                <a:ea typeface="MS Gothic" panose="020B0609070205080204" pitchFamily="49" charset="-128"/>
              </a:rPr>
              <a:t>声かけ、見守り</a:t>
            </a:r>
            <a:endParaRPr kumimoji="1" lang="ja-JP" altLang="en-US" sz="40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80383A0-99BA-BD4B-BD39-2526DCE44E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3895" y="3847580"/>
            <a:ext cx="1977865" cy="2496207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751F4E2-E1C7-A148-8A23-70451BADAD4F}"/>
              </a:ext>
            </a:extLst>
          </p:cNvPr>
          <p:cNvGrpSpPr/>
          <p:nvPr/>
        </p:nvGrpSpPr>
        <p:grpSpPr>
          <a:xfrm>
            <a:off x="6680200" y="4117340"/>
            <a:ext cx="3200400" cy="1244600"/>
            <a:chOff x="4495800" y="2806700"/>
            <a:chExt cx="3200400" cy="1244600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0FA01DFE-88B4-7348-AC24-E9CA37504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5800" y="2806700"/>
              <a:ext cx="3200400" cy="1244600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28176B5-0BEB-684C-AAA1-AAC57EC62646}"/>
                </a:ext>
              </a:extLst>
            </p:cNvPr>
            <p:cNvSpPr txBox="1"/>
            <p:nvPr/>
          </p:nvSpPr>
          <p:spPr>
            <a:xfrm>
              <a:off x="4596377" y="2926223"/>
              <a:ext cx="2517352" cy="1015663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近くの地域で、どんな活動があるか調べてみよう。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72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F03069-595A-2E4F-B5DB-FE04F5E0B8BE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認知症カフェ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F24F5C-6170-6F40-AABA-FC97F69BDB48}"/>
              </a:ext>
            </a:extLst>
          </p:cNvPr>
          <p:cNvSpPr txBox="1"/>
          <p:nvPr/>
        </p:nvSpPr>
        <p:spPr>
          <a:xfrm>
            <a:off x="720000" y="1080000"/>
            <a:ext cx="10752646" cy="457048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54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認知症カフェ</a:t>
            </a:r>
          </a:p>
          <a:p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認知症の人やその家族が、専門家や地域の人々と交流し、情報を共有できる場として、全国各地で開催されている。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747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816FCDE-22BE-444F-BB92-54E3572F1796}"/>
              </a:ext>
            </a:extLst>
          </p:cNvPr>
          <p:cNvSpPr txBox="1"/>
          <p:nvPr/>
        </p:nvSpPr>
        <p:spPr>
          <a:xfrm>
            <a:off x="720000" y="4402320"/>
            <a:ext cx="10752646" cy="14773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認知症の人と家族、地域住民、介護や福祉の専門家などが参加できる。</a:t>
            </a:r>
            <a:endParaRPr kumimoji="1" lang="ja-JP" altLang="en-US" sz="4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図 4" descr="部屋の中にいる人たち&#10;&#10;自動的に生成された説明">
            <a:extLst>
              <a:ext uri="{FF2B5EF4-FFF2-40B4-BE49-F238E27FC236}">
                <a16:creationId xmlns:a16="http://schemas.microsoft.com/office/drawing/2014/main" id="{5B2D8713-DC01-F14F-94E8-9B077406D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07" y="497889"/>
            <a:ext cx="5765823" cy="3652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7E749C-5816-0243-A6AE-AAC94229A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1527" y="2074026"/>
            <a:ext cx="1942724" cy="2076265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727EB2A-172D-0443-AAF3-835CEE31F9CB}"/>
              </a:ext>
            </a:extLst>
          </p:cNvPr>
          <p:cNvGrpSpPr/>
          <p:nvPr/>
        </p:nvGrpSpPr>
        <p:grpSpPr>
          <a:xfrm>
            <a:off x="7103482" y="2153820"/>
            <a:ext cx="2703830" cy="977900"/>
            <a:chOff x="4895850" y="2940050"/>
            <a:chExt cx="2703830" cy="97790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AB98B09E-E250-0F46-8F7F-50E5D99FA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5850" y="2940050"/>
              <a:ext cx="2703830" cy="977900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1D1F5FF-ACBE-464A-9D80-E9CC3FFD072B}"/>
                </a:ext>
              </a:extLst>
            </p:cNvPr>
            <p:cNvSpPr txBox="1"/>
            <p:nvPr/>
          </p:nvSpPr>
          <p:spPr>
            <a:xfrm>
              <a:off x="5011631" y="3052888"/>
              <a:ext cx="2075938" cy="707886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みんな楽しそうだね！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511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F6EFF0-7739-3D4E-87C4-492874317676}"/>
              </a:ext>
            </a:extLst>
          </p:cNvPr>
          <p:cNvSpPr txBox="1"/>
          <p:nvPr/>
        </p:nvSpPr>
        <p:spPr>
          <a:xfrm>
            <a:off x="720001" y="162000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b="1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）生きがい・社会参加</a:t>
            </a:r>
            <a:endParaRPr kumimoji="1" lang="ja-JP" altLang="en-US" sz="3600" b="1" dirty="0">
              <a:solidFill>
                <a:schemeClr val="accent6">
                  <a:lumMod val="75000"/>
                </a:schemeClr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96338D-A335-6F45-A76A-3DF79487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61DEC8-55BA-2544-B44B-364AD3EF946A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④高齢者の生活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DF40FC7-3693-764D-92F8-CB95137577ED}"/>
              </a:ext>
            </a:extLst>
          </p:cNvPr>
          <p:cNvSpPr txBox="1"/>
          <p:nvPr/>
        </p:nvSpPr>
        <p:spPr>
          <a:xfrm>
            <a:off x="720000" y="2381837"/>
            <a:ext cx="10752646" cy="15234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4500">
                <a:latin typeface="MS Gothic" panose="020B0609070205080204" pitchFamily="49" charset="-128"/>
                <a:ea typeface="MS Gothic" panose="020B0609070205080204" pitchFamily="49" charset="-128"/>
              </a:rPr>
              <a:t>定年退職・子どもの独立・配偶者の他界</a:t>
            </a:r>
          </a:p>
          <a:p>
            <a:pPr algn="ctr"/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喪失感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1AC07C-841F-4042-B3BF-6CC912E27890}"/>
              </a:ext>
            </a:extLst>
          </p:cNvPr>
          <p:cNvSpPr txBox="1"/>
          <p:nvPr/>
        </p:nvSpPr>
        <p:spPr>
          <a:xfrm>
            <a:off x="3881120" y="4773775"/>
            <a:ext cx="4815840" cy="13849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生きがい</a:t>
            </a:r>
            <a:endParaRPr kumimoji="1" lang="ja-JP" altLang="en-US" sz="90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8" name="メモ 7">
            <a:extLst>
              <a:ext uri="{FF2B5EF4-FFF2-40B4-BE49-F238E27FC236}">
                <a16:creationId xmlns:a16="http://schemas.microsoft.com/office/drawing/2014/main" id="{ECC4E3D2-FDA5-6D4B-A019-8D8F64FB22EE}"/>
              </a:ext>
            </a:extLst>
          </p:cNvPr>
          <p:cNvSpPr/>
          <p:nvPr/>
        </p:nvSpPr>
        <p:spPr>
          <a:xfrm>
            <a:off x="3770626" y="4960651"/>
            <a:ext cx="481584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502899-7AD2-0840-A626-9BA581FCA9FD}"/>
              </a:ext>
            </a:extLst>
          </p:cNvPr>
          <p:cNvSpPr txBox="1"/>
          <p:nvPr/>
        </p:nvSpPr>
        <p:spPr>
          <a:xfrm>
            <a:off x="928870" y="4113170"/>
            <a:ext cx="6741930" cy="6924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500">
                <a:latin typeface="MS Gothic" panose="020B0609070205080204" pitchFamily="49" charset="-128"/>
                <a:ea typeface="MS Gothic" panose="020B0609070205080204" pitchFamily="49" charset="-128"/>
              </a:rPr>
              <a:t>高齢期で大事なもの</a:t>
            </a:r>
            <a:endParaRPr kumimoji="1" lang="ja-JP" altLang="en-US" sz="45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右矢印 10">
            <a:extLst>
              <a:ext uri="{FF2B5EF4-FFF2-40B4-BE49-F238E27FC236}">
                <a16:creationId xmlns:a16="http://schemas.microsoft.com/office/drawing/2014/main" id="{1EC444B5-25A4-AF46-9C95-0A4AB509DFA9}"/>
              </a:ext>
            </a:extLst>
          </p:cNvPr>
          <p:cNvSpPr/>
          <p:nvPr/>
        </p:nvSpPr>
        <p:spPr>
          <a:xfrm>
            <a:off x="4063415" y="3292622"/>
            <a:ext cx="809297" cy="54653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5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8EE5FDA-F4BD-E847-8183-3E2F0AE843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712" y="3856836"/>
            <a:ext cx="2493288" cy="25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25E9B2D-B2FC-6D4A-A59A-EC4E0827BBE8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生きがいを感じている人の割合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A4239C-C653-C04D-AA3B-D726D28B21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86" t="8125" r="60711" b="72661"/>
          <a:stretch/>
        </p:blipFill>
        <p:spPr>
          <a:xfrm>
            <a:off x="2875280" y="1303780"/>
            <a:ext cx="6604000" cy="484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60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2DB45FA0-58EA-594F-ACF2-97E593DD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0776FC-9FB2-B34A-884D-FD81DA30F0A6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①高齢期とは？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E5470DC-F089-5144-A171-57B33F9D169C}"/>
              </a:ext>
            </a:extLst>
          </p:cNvPr>
          <p:cNvSpPr txBox="1"/>
          <p:nvPr/>
        </p:nvSpPr>
        <p:spPr>
          <a:xfrm>
            <a:off x="1798320" y="2340000"/>
            <a:ext cx="9674326" cy="24929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みなさんは</a:t>
            </a:r>
          </a:p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高齢者を何歳からだと</a:t>
            </a:r>
          </a:p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思いますか？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8483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7B5A9B-9F6E-FD46-BE48-4895AE5DB9EF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高齢者が支える社会的な活動の例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5A38A5-E3E0-D048-94C8-8F61256C8307}"/>
              </a:ext>
            </a:extLst>
          </p:cNvPr>
          <p:cNvSpPr txBox="1"/>
          <p:nvPr/>
        </p:nvSpPr>
        <p:spPr>
          <a:xfrm>
            <a:off x="720000" y="4200480"/>
            <a:ext cx="5203280" cy="1815882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高齢者が支える地域のお祭りや交流イベントなど、さまざまな地域文化・生活文化の伝承活動を探し、参加してみよう。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図 4" descr="人, 屋外, スポーツ, 草 が含まれている画像&#10;&#10;自動的に生成された説明">
            <a:extLst>
              <a:ext uri="{FF2B5EF4-FFF2-40B4-BE49-F238E27FC236}">
                <a16:creationId xmlns:a16="http://schemas.microsoft.com/office/drawing/2014/main" id="{CCBF304C-B712-5E4F-A090-9617BCB210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1024200"/>
            <a:ext cx="4572000" cy="3035300"/>
          </a:xfrm>
          <a:prstGeom prst="rect">
            <a:avLst/>
          </a:prstGeom>
        </p:spPr>
      </p:pic>
      <p:pic>
        <p:nvPicPr>
          <p:cNvPr id="7" name="図 6" descr="人, 男, 立つ, 探す が含まれている画像&#10;&#10;自動的に生成された説明">
            <a:extLst>
              <a:ext uri="{FF2B5EF4-FFF2-40B4-BE49-F238E27FC236}">
                <a16:creationId xmlns:a16="http://schemas.microsoft.com/office/drawing/2014/main" id="{3CC20FC8-32C6-9D4C-8524-2790DAC689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071" y="469223"/>
            <a:ext cx="4172649" cy="2770175"/>
          </a:xfrm>
          <a:prstGeom prst="rect">
            <a:avLst/>
          </a:prstGeom>
        </p:spPr>
      </p:pic>
      <p:pic>
        <p:nvPicPr>
          <p:cNvPr id="9" name="図 8" descr="草の上に立っている男性&#10;&#10;低い精度で自動的に生成された説明">
            <a:extLst>
              <a:ext uri="{FF2B5EF4-FFF2-40B4-BE49-F238E27FC236}">
                <a16:creationId xmlns:a16="http://schemas.microsoft.com/office/drawing/2014/main" id="{AC4CADB4-8066-4447-8CD1-155AFFA2EF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3618602"/>
            <a:ext cx="3596640" cy="23977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5BCD431-E1B1-B946-9E20-D5B45AB44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8727" y="4880281"/>
            <a:ext cx="1263273" cy="1463456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CF08E24-85EF-CC4C-970D-033B3FB5C03F}"/>
              </a:ext>
            </a:extLst>
          </p:cNvPr>
          <p:cNvGrpSpPr/>
          <p:nvPr/>
        </p:nvGrpSpPr>
        <p:grpSpPr>
          <a:xfrm>
            <a:off x="10018388" y="3484466"/>
            <a:ext cx="1685931" cy="1472668"/>
            <a:chOff x="9960132" y="3563685"/>
            <a:chExt cx="1603308" cy="1472668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A51A87B-25BB-8C4C-BEB5-78B502397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0132" y="3563685"/>
              <a:ext cx="1603308" cy="1472668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53C7A62-1013-3943-ABD0-BC99833A659D}"/>
                </a:ext>
              </a:extLst>
            </p:cNvPr>
            <p:cNvSpPr txBox="1"/>
            <p:nvPr/>
          </p:nvSpPr>
          <p:spPr>
            <a:xfrm>
              <a:off x="10038043" y="3638828"/>
              <a:ext cx="1525397" cy="1015663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経験豊富なところが頼りになるね。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7875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A31035-3723-094A-A78B-A530DA1D9756}"/>
              </a:ext>
            </a:extLst>
          </p:cNvPr>
          <p:cNvSpPr txBox="1"/>
          <p:nvPr/>
        </p:nvSpPr>
        <p:spPr>
          <a:xfrm>
            <a:off x="720001" y="54000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b="1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2</a:t>
            </a: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）高齢者の経済状況</a:t>
            </a:r>
            <a:endParaRPr kumimoji="1" lang="ja-JP" altLang="en-US" sz="3600" b="1" dirty="0">
              <a:solidFill>
                <a:schemeClr val="accent6">
                  <a:lumMod val="75000"/>
                </a:schemeClr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F43D78-1C8B-C845-AF86-7997D26F6FE4}"/>
              </a:ext>
            </a:extLst>
          </p:cNvPr>
          <p:cNvSpPr txBox="1"/>
          <p:nvPr/>
        </p:nvSpPr>
        <p:spPr>
          <a:xfrm>
            <a:off x="720001" y="1274379"/>
            <a:ext cx="10862400" cy="369331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5200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①</a:t>
            </a:r>
            <a:r>
              <a:rPr lang="en-US" altLang="ja-JP" sz="5200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2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年金</a:t>
            </a:r>
            <a:r>
              <a:rPr lang="en-US" altLang="ja-JP" sz="52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を収入源としている人が</a:t>
            </a:r>
          </a:p>
          <a:p>
            <a:r>
              <a:rPr lang="ja-JP" altLang="en-US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en-US" altLang="ja-JP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2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半数</a:t>
            </a:r>
            <a:r>
              <a:rPr lang="en-US" altLang="ja-JP" sz="52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2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以上</a:t>
            </a:r>
            <a:endParaRPr lang="en-US" altLang="ja-JP" sz="52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endParaRPr lang="en-US" altLang="ja-JP" sz="52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914400" indent="-914400">
              <a:buFont typeface="+mj-ea"/>
              <a:buAutoNum type="circleNumDbPlain"/>
            </a:pPr>
            <a:endParaRPr kumimoji="1" lang="ja-JP" altLang="en-US" sz="5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64D4068B-8FB1-864B-AF70-B1C335E498D8}"/>
              </a:ext>
            </a:extLst>
          </p:cNvPr>
          <p:cNvSpPr/>
          <p:nvPr/>
        </p:nvSpPr>
        <p:spPr>
          <a:xfrm>
            <a:off x="1774257" y="1632728"/>
            <a:ext cx="1710088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>
            <a:extLst>
              <a:ext uri="{FF2B5EF4-FFF2-40B4-BE49-F238E27FC236}">
                <a16:creationId xmlns:a16="http://schemas.microsoft.com/office/drawing/2014/main" id="{F41B1C13-7A3F-7543-B8F4-F131D4DEBF30}"/>
              </a:ext>
            </a:extLst>
          </p:cNvPr>
          <p:cNvSpPr/>
          <p:nvPr/>
        </p:nvSpPr>
        <p:spPr>
          <a:xfrm>
            <a:off x="1774257" y="2569109"/>
            <a:ext cx="1710088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70FB42-CEB9-1C45-9973-BE7C847CCD1F}"/>
              </a:ext>
            </a:extLst>
          </p:cNvPr>
          <p:cNvSpPr txBox="1"/>
          <p:nvPr/>
        </p:nvSpPr>
        <p:spPr>
          <a:xfrm>
            <a:off x="720001" y="3862587"/>
            <a:ext cx="10862400" cy="110511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52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②</a:t>
            </a:r>
            <a:r>
              <a:rPr lang="en-US" altLang="ja-JP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高齢期に仕事をしたい人も多い</a:t>
            </a:r>
            <a:endParaRPr kumimoji="1" lang="ja-JP" altLang="en-US" sz="5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197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50716D-21E7-0948-9664-E73E7656AD91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高齢者世帯の所得構成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ABDF43-781D-3E4F-9C06-6477DEE7D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04" t="60456" r="61908" b="25763"/>
          <a:stretch/>
        </p:blipFill>
        <p:spPr>
          <a:xfrm>
            <a:off x="904240" y="1648293"/>
            <a:ext cx="7752080" cy="42241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150C48-0870-2647-ACA7-B3322B2C41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6158" y="3760386"/>
            <a:ext cx="2031602" cy="2582806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5D5C92E-CF73-204F-A415-754224BFD2EC}"/>
              </a:ext>
            </a:extLst>
          </p:cNvPr>
          <p:cNvGrpSpPr/>
          <p:nvPr/>
        </p:nvGrpSpPr>
        <p:grpSpPr>
          <a:xfrm>
            <a:off x="9470305" y="2287718"/>
            <a:ext cx="1603308" cy="1472668"/>
            <a:chOff x="9960132" y="3563685"/>
            <a:chExt cx="1603308" cy="1472668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2E31864-41B8-4840-AB49-D6108FA35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0132" y="3563685"/>
              <a:ext cx="1603308" cy="1472668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032FCA5-223A-8B4D-A5C9-D3133DA56382}"/>
                </a:ext>
              </a:extLst>
            </p:cNvPr>
            <p:cNvSpPr txBox="1"/>
            <p:nvPr/>
          </p:nvSpPr>
          <p:spPr>
            <a:xfrm>
              <a:off x="10038044" y="3638828"/>
              <a:ext cx="1492116" cy="1015663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>
                  <a:latin typeface="MS Gothic" panose="020B0609070205080204" pitchFamily="49" charset="-128"/>
                  <a:ea typeface="MS Gothic" panose="020B0609070205080204" pitchFamily="49" charset="-128"/>
                </a:rPr>
                <a:t>年金制度がなくなったら大変だね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395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5FA751C-D726-8D4E-A77F-4186D37988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37" t="58032" r="8231" b="25763"/>
          <a:stretch/>
        </p:blipFill>
        <p:spPr>
          <a:xfrm>
            <a:off x="822960" y="1586344"/>
            <a:ext cx="9445508" cy="381705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C887D0-844C-BC48-923F-361CA683788A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何歳まで仕事をしたいか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220FC2-2235-4A43-A956-E003C5E4E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1402" y="4467156"/>
            <a:ext cx="1775146" cy="1872480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412CD57-B423-9746-AD2D-0A65EFD1D6EA}"/>
              </a:ext>
            </a:extLst>
          </p:cNvPr>
          <p:cNvGrpSpPr/>
          <p:nvPr/>
        </p:nvGrpSpPr>
        <p:grpSpPr>
          <a:xfrm>
            <a:off x="9983957" y="2630523"/>
            <a:ext cx="1610035" cy="1836633"/>
            <a:chOff x="7950525" y="97831"/>
            <a:chExt cx="1610035" cy="1836633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7E0BC22-875F-DD44-B64B-8E13AB8D5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0525" y="97831"/>
              <a:ext cx="1610035" cy="1836633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FA6891A-8F82-3444-8250-A3CDFE0349E6}"/>
                </a:ext>
              </a:extLst>
            </p:cNvPr>
            <p:cNvSpPr txBox="1"/>
            <p:nvPr/>
          </p:nvSpPr>
          <p:spPr>
            <a:xfrm>
              <a:off x="8007484" y="201180"/>
              <a:ext cx="1492116" cy="1323439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元気なうちは働きたい高齢者が多いんだね。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2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DC38FB3-80E5-B94B-BAD4-AB40E71ECC00}"/>
              </a:ext>
            </a:extLst>
          </p:cNvPr>
          <p:cNvSpPr txBox="1"/>
          <p:nvPr/>
        </p:nvSpPr>
        <p:spPr>
          <a:xfrm>
            <a:off x="720000" y="720000"/>
            <a:ext cx="10752646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高齢者が働くことで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F50359D-5976-F643-A81F-731F86524169}"/>
              </a:ext>
            </a:extLst>
          </p:cNvPr>
          <p:cNvSpPr txBox="1"/>
          <p:nvPr/>
        </p:nvSpPr>
        <p:spPr>
          <a:xfrm>
            <a:off x="660399" y="2006428"/>
            <a:ext cx="7995385" cy="33239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marL="914400" indent="-914400">
              <a:buClr>
                <a:srgbClr val="0070C0"/>
              </a:buClr>
              <a:buFont typeface="+mj-ea"/>
              <a:buAutoNum type="circleNumDbPlain"/>
            </a:pPr>
            <a:r>
              <a:rPr lang="ja-JP" altLang="en-US" sz="54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生きがい</a:t>
            </a:r>
            <a:r>
              <a:rPr lang="en-US" altLang="ja-JP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をもてる。</a:t>
            </a:r>
            <a:endParaRPr lang="en-US" altLang="ja-JP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914400" indent="-914400">
              <a:buClr>
                <a:srgbClr val="0070C0"/>
              </a:buClr>
              <a:buFont typeface="+mj-ea"/>
              <a:buAutoNum type="circleNumDbPlain"/>
            </a:pPr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高齢者の多い社会では</a:t>
            </a:r>
            <a:r>
              <a:rPr lang="ja-JP" altLang="en-US" sz="54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労働力</a:t>
            </a:r>
            <a:r>
              <a:rPr lang="en-US" altLang="ja-JP" sz="54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としての活用にもなる。</a:t>
            </a:r>
          </a:p>
        </p:txBody>
      </p:sp>
      <p:sp>
        <p:nvSpPr>
          <p:cNvPr id="14" name="メモ 13">
            <a:extLst>
              <a:ext uri="{FF2B5EF4-FFF2-40B4-BE49-F238E27FC236}">
                <a16:creationId xmlns:a16="http://schemas.microsoft.com/office/drawing/2014/main" id="{11885BB6-93F3-FA49-A1F5-89E52971D96B}"/>
              </a:ext>
            </a:extLst>
          </p:cNvPr>
          <p:cNvSpPr/>
          <p:nvPr/>
        </p:nvSpPr>
        <p:spPr>
          <a:xfrm>
            <a:off x="1542715" y="3777449"/>
            <a:ext cx="2431448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メモ 14">
            <a:extLst>
              <a:ext uri="{FF2B5EF4-FFF2-40B4-BE49-F238E27FC236}">
                <a16:creationId xmlns:a16="http://schemas.microsoft.com/office/drawing/2014/main" id="{3A6A49CF-745B-E744-8766-577A115B0424}"/>
              </a:ext>
            </a:extLst>
          </p:cNvPr>
          <p:cNvSpPr/>
          <p:nvPr/>
        </p:nvSpPr>
        <p:spPr>
          <a:xfrm>
            <a:off x="1542715" y="2082335"/>
            <a:ext cx="3162968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野球, 選手, 振る, ボール が含まれている画像&#10;&#10;自動的に生成された説明">
            <a:extLst>
              <a:ext uri="{FF2B5EF4-FFF2-40B4-BE49-F238E27FC236}">
                <a16:creationId xmlns:a16="http://schemas.microsoft.com/office/drawing/2014/main" id="{BAB4DC71-A0E7-7044-8BC1-D29903BCE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00" y="540000"/>
            <a:ext cx="2864227" cy="12348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6C98068-EE6E-0848-AA84-6471CFB34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8896" y="4342830"/>
            <a:ext cx="1848131" cy="197517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4E82938-D0CC-4241-9B8A-09918C7567A9}"/>
              </a:ext>
            </a:extLst>
          </p:cNvPr>
          <p:cNvGrpSpPr/>
          <p:nvPr/>
        </p:nvGrpSpPr>
        <p:grpSpPr>
          <a:xfrm>
            <a:off x="9683431" y="2715764"/>
            <a:ext cx="1948837" cy="1574800"/>
            <a:chOff x="9683431" y="2715764"/>
            <a:chExt cx="1948837" cy="1574800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0E32382B-9F1B-6A48-AC2E-B4FEA845A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3431" y="2715764"/>
              <a:ext cx="1948837" cy="1574800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C78ED87B-2238-8B46-BF2A-8090E2B94F56}"/>
                </a:ext>
              </a:extLst>
            </p:cNvPr>
            <p:cNvSpPr txBox="1"/>
            <p:nvPr/>
          </p:nvSpPr>
          <p:spPr>
            <a:xfrm>
              <a:off x="9780865" y="2838335"/>
              <a:ext cx="1753971" cy="1015663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私も将来できるだけ長く働きたいな。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78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CDD69ED-7ACE-A340-BCCC-8D67852A84AE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何歳以上を高齢者だと思うか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図 2" descr="グラフ&#10;&#10;自動的に生成された説明">
            <a:extLst>
              <a:ext uri="{FF2B5EF4-FFF2-40B4-BE49-F238E27FC236}">
                <a16:creationId xmlns:a16="http://schemas.microsoft.com/office/drawing/2014/main" id="{4202E3F7-0C91-7E4D-B294-4C37C695A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639" y="1203760"/>
            <a:ext cx="6591633" cy="479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44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30133E-1974-184D-9F0F-6FC5E184F665}"/>
              </a:ext>
            </a:extLst>
          </p:cNvPr>
          <p:cNvSpPr txBox="1"/>
          <p:nvPr/>
        </p:nvSpPr>
        <p:spPr>
          <a:xfrm>
            <a:off x="1798319" y="1800000"/>
            <a:ext cx="9896375" cy="295465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64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高齢者といっても、</a:t>
            </a:r>
          </a:p>
          <a:p>
            <a:r>
              <a:rPr lang="ja-JP" altLang="en-US" sz="6400" dirty="0">
                <a:latin typeface="MS Gothic" panose="020B0609070205080204" pitchFamily="49" charset="-128"/>
                <a:ea typeface="MS Gothic" panose="020B0609070205080204" pitchFamily="49" charset="-128"/>
              </a:rPr>
              <a:t>人によって年齢のとらえ方や認識には幅がある</a:t>
            </a:r>
            <a:endParaRPr kumimoji="1" lang="ja-JP" altLang="en-US" sz="6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7796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ポーズをとる女性&#10;&#10;低い精度で自動的に生成された説明">
            <a:extLst>
              <a:ext uri="{FF2B5EF4-FFF2-40B4-BE49-F238E27FC236}">
                <a16:creationId xmlns:a16="http://schemas.microsoft.com/office/drawing/2014/main" id="{9D44C29F-F5B9-F544-8CC2-26B2D27C6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9186" y="821600"/>
            <a:ext cx="3305375" cy="47765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1979E46-3DAA-F041-9FC2-899088235D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608" y="2285801"/>
            <a:ext cx="4726151" cy="367129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9C634-C523-5C4F-86A1-284D3A2256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360000"/>
            <a:ext cx="3382816" cy="41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5EFCCA-A482-1840-98D2-8AFD4EBB027D}"/>
              </a:ext>
            </a:extLst>
          </p:cNvPr>
          <p:cNvSpPr txBox="1"/>
          <p:nvPr/>
        </p:nvSpPr>
        <p:spPr>
          <a:xfrm>
            <a:off x="1798320" y="1080000"/>
            <a:ext cx="9674326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ＷＨＯ</a:t>
            </a:r>
            <a:r>
              <a:rPr lang="ja-JP" altLang="en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世界保健機関）の定義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CEA096-E6E3-9949-B24C-134695AF15C2}"/>
              </a:ext>
            </a:extLst>
          </p:cNvPr>
          <p:cNvSpPr txBox="1"/>
          <p:nvPr/>
        </p:nvSpPr>
        <p:spPr>
          <a:xfrm>
            <a:off x="3764280" y="2543040"/>
            <a:ext cx="4663440" cy="13849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90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65</a:t>
            </a:r>
            <a:r>
              <a:rPr lang="ja-JP" altLang="en-US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歳以上</a:t>
            </a:r>
            <a:endParaRPr kumimoji="1" lang="ja-JP" altLang="en-US" sz="90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C2FE578E-250B-5640-B49C-A17A54C01637}"/>
              </a:ext>
            </a:extLst>
          </p:cNvPr>
          <p:cNvSpPr/>
          <p:nvPr/>
        </p:nvSpPr>
        <p:spPr>
          <a:xfrm>
            <a:off x="3668900" y="2672999"/>
            <a:ext cx="475882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1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BEB4389-F898-C744-BB87-AF51C9383FB8}"/>
              </a:ext>
            </a:extLst>
          </p:cNvPr>
          <p:cNvSpPr txBox="1"/>
          <p:nvPr/>
        </p:nvSpPr>
        <p:spPr>
          <a:xfrm>
            <a:off x="720000" y="369625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さまざまな高齢者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1BF6829-40E1-1A4D-B524-2E9C720534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3" t="4168" r="5223" b="6027"/>
          <a:stretch/>
        </p:blipFill>
        <p:spPr>
          <a:xfrm>
            <a:off x="720000" y="1342800"/>
            <a:ext cx="8759280" cy="45415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8A993A5-17A5-F34D-808A-B65539A7AA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924" y="3234801"/>
            <a:ext cx="1977865" cy="3090414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82ECD61-7548-3345-A835-522B62BF17AD}"/>
              </a:ext>
            </a:extLst>
          </p:cNvPr>
          <p:cNvGrpSpPr/>
          <p:nvPr/>
        </p:nvGrpSpPr>
        <p:grpSpPr>
          <a:xfrm>
            <a:off x="9813362" y="1660001"/>
            <a:ext cx="1862988" cy="1574800"/>
            <a:chOff x="9870801" y="1660001"/>
            <a:chExt cx="1862988" cy="157480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9424CA57-3A14-C945-98CF-0980E9261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70801" y="1660001"/>
              <a:ext cx="1862988" cy="157480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C5503DC-6F1F-E24F-82EB-4EBC34115DE7}"/>
                </a:ext>
              </a:extLst>
            </p:cNvPr>
            <p:cNvSpPr txBox="1"/>
            <p:nvPr/>
          </p:nvSpPr>
          <p:spPr>
            <a:xfrm>
              <a:off x="9960313" y="1778534"/>
              <a:ext cx="1709191" cy="1015663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いろんな時代を経験してきたんだね。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38D35EC-238C-9848-BBC8-BD34CF06E7A4}"/>
              </a:ext>
            </a:extLst>
          </p:cNvPr>
          <p:cNvSpPr txBox="1"/>
          <p:nvPr/>
        </p:nvSpPr>
        <p:spPr>
          <a:xfrm>
            <a:off x="720000" y="900000"/>
            <a:ext cx="3811360" cy="707886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/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社会の出来事と高齢者の年齢</a:t>
            </a:r>
          </a:p>
          <a:p>
            <a:r>
              <a:rPr lang="en-US" altLang="ja-JP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〜</a:t>
            </a:r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その頃、何歳？</a:t>
            </a:r>
            <a:r>
              <a:rPr lang="en-US" altLang="ja-JP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〜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489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C523AD2-47B7-6E43-B4E0-6B34FEF9A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258DE4-6543-7D41-BD08-6EEF0CFD6223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②高齢期の心身の変化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023942-093D-514B-A1D0-BBEE3535959A}"/>
              </a:ext>
            </a:extLst>
          </p:cNvPr>
          <p:cNvSpPr txBox="1"/>
          <p:nvPr/>
        </p:nvSpPr>
        <p:spPr>
          <a:xfrm>
            <a:off x="1158240" y="1800000"/>
            <a:ext cx="9674326" cy="166199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年齢を重ねていくことによって</a:t>
            </a:r>
          </a:p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心身の機能が低下していくこと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D53CBA-FECD-EC44-97F5-77E0D73A8FF4}"/>
              </a:ext>
            </a:extLst>
          </p:cNvPr>
          <p:cNvSpPr txBox="1"/>
          <p:nvPr/>
        </p:nvSpPr>
        <p:spPr>
          <a:xfrm>
            <a:off x="3663683" y="3863840"/>
            <a:ext cx="4663440" cy="13849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老化</a:t>
            </a:r>
            <a:endParaRPr kumimoji="1" lang="ja-JP" altLang="en-US" sz="90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D2A79FC2-982A-8A40-B304-3A99327DA055}"/>
              </a:ext>
            </a:extLst>
          </p:cNvPr>
          <p:cNvSpPr/>
          <p:nvPr/>
        </p:nvSpPr>
        <p:spPr>
          <a:xfrm>
            <a:off x="4634100" y="3998780"/>
            <a:ext cx="274206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29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5CE61B6F614244AB24214004C2201C8" ma:contentTypeVersion="13" ma:contentTypeDescription="新しいドキュメントを作成します。" ma:contentTypeScope="" ma:versionID="226893331aed7f24245c17bfbf900c5b">
  <xsd:schema xmlns:xsd="http://www.w3.org/2001/XMLSchema" xmlns:xs="http://www.w3.org/2001/XMLSchema" xmlns:p="http://schemas.microsoft.com/office/2006/metadata/properties" xmlns:ns2="2843f774-3727-4fa6-aea7-4900779d95ca" xmlns:ns3="c96c35a3-9b6b-4ff4-bea4-5ce657555ebe" targetNamespace="http://schemas.microsoft.com/office/2006/metadata/properties" ma:root="true" ma:fieldsID="2a5a63687ad076dd74a3d584bedc389d" ns2:_="" ns3:_="">
    <xsd:import namespace="2843f774-3727-4fa6-aea7-4900779d95ca"/>
    <xsd:import namespace="c96c35a3-9b6b-4ff4-bea4-5ce657555e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3f774-3727-4fa6-aea7-4900779d95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c35a3-9b6b-4ff4-bea4-5ce657555eb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C0E17F-81FE-427F-87A9-A4399D04ED1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0F01B3C-86E5-49ED-91FF-5462E84E06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43f774-3727-4fa6-aea7-4900779d95ca"/>
    <ds:schemaRef ds:uri="c96c35a3-9b6b-4ff4-bea4-5ce657555e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294273-D521-496A-9540-B70A6A41FE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741</Words>
  <Application>Microsoft Macintosh PowerPoint</Application>
  <PresentationFormat>ワイド画面</PresentationFormat>
  <Paragraphs>102</Paragraphs>
  <Slides>34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9" baseType="lpstr">
      <vt:lpstr>MS Gothic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石本 忠廣</dc:creator>
  <cp:lastModifiedBy>炭竃 智</cp:lastModifiedBy>
  <cp:revision>70</cp:revision>
  <cp:lastPrinted>2021-12-07T06:42:54Z</cp:lastPrinted>
  <dcterms:created xsi:type="dcterms:W3CDTF">2021-12-07T04:03:17Z</dcterms:created>
  <dcterms:modified xsi:type="dcterms:W3CDTF">2024-02-15T04:37:46Z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0x01010085CE61B6F614244AB24214004C2201C8</vt:lpwstr>
  </property>
</Properties>
</file>