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  <a:srgbClr val="FF7CD5"/>
    <a:srgbClr val="F7CFC1"/>
    <a:srgbClr val="E49E99"/>
    <a:srgbClr val="F2CDC3"/>
    <a:srgbClr val="E2F5FF"/>
    <a:srgbClr val="FAE3D1"/>
    <a:srgbClr val="F0C99F"/>
    <a:srgbClr val="E9B27F"/>
    <a:srgbClr val="A0C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34"/>
    <p:restoredTop sz="94667"/>
  </p:normalViewPr>
  <p:slideViewPr>
    <p:cSldViewPr snapToGrid="0" snapToObjects="1">
      <p:cViewPr varScale="1">
        <p:scale>
          <a:sx n="124" d="100"/>
          <a:sy n="124" d="100"/>
        </p:scale>
        <p:origin x="19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6795FF-E794-0F43-BB2B-91B1DDB518F0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0DB991-4017-AB4A-AE78-988B98691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4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76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18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3CC7087-EF7C-B447-8825-677B1E2E1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9E198B61-9EFA-F24B-B055-6FCB13210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88288278-56C8-F648-90C0-1E16DCC4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918C9C68-7646-8D44-BBEC-AF1B0C36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4431C4C1-E27F-8143-A930-43FAA875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8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3FB3B09-6509-644F-B281-B0BA7A27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92A38DC4-C713-5549-A38D-584B9BCC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977BE1FA-F3AD-B849-BC2D-6FBFCAF1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D5669D2D-FF3E-1244-89AD-AB6AD5A0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F010D9FE-F116-124A-B8C8-D7684AF0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4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="" xmlns:a16="http://schemas.microsoft.com/office/drawing/2014/main" id="{131B8E3A-D2BF-B64A-99B4-A741DDB66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18C326B6-3713-054A-AA56-40209F244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E52CC4B4-E33B-E549-96C1-69C73AE3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E4BC0388-1E29-3A47-A06A-04060059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6DDB1583-7341-D343-B729-62717829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82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18D0D90-3816-1847-9707-F0852235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6E15901-CD77-C04F-9D23-774A38D4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3B47E2C9-7B9A-EA40-B02D-5B5F7DCF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F78EF3D-EFA7-F34B-944C-463EE74B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451E0B5D-17B6-2E45-8CC4-1D0DF282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81A97A3-0555-9348-9DA6-AF5C8C74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F7AE2EDD-7F75-824E-AD05-8FD6A49AC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2FD5AF8B-06D6-C94E-A124-25B61320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EF75A62-8767-2F44-8FB7-3DFBA0AB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2541643D-B1BA-BF4E-BC6F-44029691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8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B719960-FCFB-C848-8A76-F3D3A8A6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BCB7DAD-764C-3842-8A42-B37AA9E9F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95C09CE2-BA4E-604D-842F-3E6BDDD59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B9E13322-04CD-304A-83E7-8DB87A6F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0BAC8D29-F23A-5041-A128-4745ACAD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C106E7D8-B6CB-B64F-815F-90BADA6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0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6EA48CB-756C-C547-9BA4-AAC08A48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1F3E7FCB-D523-C845-A761-BD02F1EC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A20446BC-4872-1C4C-AB55-D5B1E7451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="" xmlns:a16="http://schemas.microsoft.com/office/drawing/2014/main" id="{DC02D8A8-6C24-8548-ACFF-0BD71315B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469DA1AD-0300-1E44-B47F-69E76E761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="" xmlns:a16="http://schemas.microsoft.com/office/drawing/2014/main" id="{CC392BC5-D9FC-5E4B-B485-CF9A2B93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="" xmlns:a16="http://schemas.microsoft.com/office/drawing/2014/main" id="{56C9DA1B-1C2D-0A44-8270-47126F08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="" xmlns:a16="http://schemas.microsoft.com/office/drawing/2014/main" id="{7BAF0D62-595D-184F-BB9D-06968E96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53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3B668362-31B8-954C-B933-C7A22C34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B29467D3-F553-6742-B9F1-6C117F65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8A34A179-E004-5E4E-9C15-3ED0275C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A45C6926-2B72-534B-88B3-C12CB4A3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46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="" xmlns:a16="http://schemas.microsoft.com/office/drawing/2014/main" id="{7E4C9CD2-F472-6C4D-86D7-C52EC645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="" xmlns:a16="http://schemas.microsoft.com/office/drawing/2014/main" id="{7E92889D-916E-DE45-99A0-639D198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F485041F-653A-2843-B1B7-89360AB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40A152B-DB54-C244-9867-EE5C7293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0624DDD-0342-F04D-8059-A907D2E7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52A02BE4-FA3C-FB49-A399-38296C50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F5486654-421D-4546-A948-E1B7C069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96252714-EC04-2F4E-B2B7-D5C8ABCA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BFCBC0E6-5A46-8546-B589-71BDCB4F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4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45EE6CE8-66BC-E240-9634-DEA074A4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="" xmlns:a16="http://schemas.microsoft.com/office/drawing/2014/main" id="{B1A2542E-2E7A-FA44-A935-9DD7BAC87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405C00E5-77EF-3D4D-AF72-7A06C393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F8796BDF-A51A-1240-8342-0DFC9548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9094B68A-D8E4-8F4D-850D-DC1EECEC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C49A8705-6A2B-BB46-9E5F-FC5A645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3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="" xmlns:a16="http://schemas.microsoft.com/office/drawing/2014/main" id="{AF8182D7-6BA6-D948-B9C8-E4D9EE90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7E4520D6-285B-834C-802B-E1BA8BCF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6683A891-66A2-C741-8D0B-9DCA66F7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A0082A5E-2868-A54D-970F-4895729B2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BAA69A26-3B1E-044A-864A-BFE588B8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7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6D480C49-9893-7E48-8376-A644DBB789DC}"/>
              </a:ext>
            </a:extLst>
          </p:cNvPr>
          <p:cNvSpPr txBox="1"/>
          <p:nvPr/>
        </p:nvSpPr>
        <p:spPr>
          <a:xfrm>
            <a:off x="3733883" y="2611391"/>
            <a:ext cx="4238863" cy="984885"/>
          </a:xfrm>
          <a:prstGeom prst="rect">
            <a:avLst/>
          </a:prstGeom>
          <a:noFill/>
          <a:effectLst>
            <a:reflection blurRad="62011" stA="25000" endPos="90000" dir="5400000" sy="-100000" algn="bl" rotWithShape="0"/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6400" b="1">
                <a:solidFill>
                  <a:schemeClr val="accent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消費生活</a:t>
            </a:r>
            <a:endParaRPr kumimoji="1" lang="ja-JP" altLang="en-US" sz="6400" b="1">
              <a:solidFill>
                <a:schemeClr val="accent2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65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27FC3B44-0968-534F-A218-6998851B98D7}"/>
              </a:ext>
            </a:extLst>
          </p:cNvPr>
          <p:cNvSpPr txBox="1"/>
          <p:nvPr/>
        </p:nvSpPr>
        <p:spPr>
          <a:xfrm>
            <a:off x="720000" y="360000"/>
            <a:ext cx="10800000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契約の成立</a:t>
            </a:r>
            <a:endParaRPr kumimoji="1" lang="ja-JP" altLang="en-US" sz="40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3636782A-E2F9-8944-BBA9-9A068559FCF9}"/>
              </a:ext>
            </a:extLst>
          </p:cNvPr>
          <p:cNvSpPr txBox="1"/>
          <p:nvPr/>
        </p:nvSpPr>
        <p:spPr>
          <a:xfrm>
            <a:off x="720000" y="5217103"/>
            <a:ext cx="10800000" cy="6924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500">
                <a:latin typeface="MS Gothic" panose="020B0609070205080204" pitchFamily="49" charset="-128"/>
                <a:ea typeface="MS Gothic" panose="020B0609070205080204" pitchFamily="49" charset="-128"/>
              </a:rPr>
              <a:t>契約は、</a:t>
            </a:r>
            <a:r>
              <a:rPr lang="en-US" altLang="ja-JP" sz="45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5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口約束（口頭）</a:t>
            </a:r>
            <a:r>
              <a:rPr lang="ja-JP" altLang="en-US" sz="4500">
                <a:latin typeface="MS Gothic" panose="020B0609070205080204" pitchFamily="49" charset="-128"/>
                <a:ea typeface="MS Gothic" panose="020B0609070205080204" pitchFamily="49" charset="-128"/>
              </a:rPr>
              <a:t>でも成立する。</a:t>
            </a:r>
            <a:endParaRPr kumimoji="1" lang="ja-JP" altLang="en-US" sz="45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1B4BBF63-28C3-654D-9DE9-6AF8022B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20" y="1462923"/>
            <a:ext cx="7655560" cy="3408680"/>
          </a:xfrm>
          <a:prstGeom prst="rect">
            <a:avLst/>
          </a:prstGeom>
        </p:spPr>
      </p:pic>
      <p:sp>
        <p:nvSpPr>
          <p:cNvPr id="6" name="メモ 5">
            <a:extLst>
              <a:ext uri="{FF2B5EF4-FFF2-40B4-BE49-F238E27FC236}">
                <a16:creationId xmlns="" xmlns:a16="http://schemas.microsoft.com/office/drawing/2014/main" id="{C377BE9D-7DF1-E24B-8B96-79EB5813F610}"/>
              </a:ext>
            </a:extLst>
          </p:cNvPr>
          <p:cNvSpPr/>
          <p:nvPr/>
        </p:nvSpPr>
        <p:spPr>
          <a:xfrm>
            <a:off x="2430285" y="4026628"/>
            <a:ext cx="1027617" cy="349011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>
            <a:extLst>
              <a:ext uri="{FF2B5EF4-FFF2-40B4-BE49-F238E27FC236}">
                <a16:creationId xmlns="" xmlns:a16="http://schemas.microsoft.com/office/drawing/2014/main" id="{D08DCD0B-BEBE-8443-AF9E-0FD9ED10FFBC}"/>
              </a:ext>
            </a:extLst>
          </p:cNvPr>
          <p:cNvSpPr/>
          <p:nvPr/>
        </p:nvSpPr>
        <p:spPr>
          <a:xfrm>
            <a:off x="5383692" y="3762702"/>
            <a:ext cx="1111701" cy="1093077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7">
            <a:extLst>
              <a:ext uri="{FF2B5EF4-FFF2-40B4-BE49-F238E27FC236}">
                <a16:creationId xmlns="" xmlns:a16="http://schemas.microsoft.com/office/drawing/2014/main" id="{D16BEFE6-E3B1-9649-8EE7-B64E49F296E7}"/>
              </a:ext>
            </a:extLst>
          </p:cNvPr>
          <p:cNvSpPr/>
          <p:nvPr/>
        </p:nvSpPr>
        <p:spPr>
          <a:xfrm>
            <a:off x="8400161" y="4026628"/>
            <a:ext cx="680777" cy="349011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>
            <a:extLst>
              <a:ext uri="{FF2B5EF4-FFF2-40B4-BE49-F238E27FC236}">
                <a16:creationId xmlns="" xmlns:a16="http://schemas.microsoft.com/office/drawing/2014/main" id="{BBD97F5A-0584-CD4A-80BA-04F6FF9371C5}"/>
              </a:ext>
            </a:extLst>
          </p:cNvPr>
          <p:cNvSpPr/>
          <p:nvPr/>
        </p:nvSpPr>
        <p:spPr>
          <a:xfrm>
            <a:off x="3092437" y="5286704"/>
            <a:ext cx="4128169" cy="612386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5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2D0F1879-6024-F94D-B2CF-6ADDA3959E7B}"/>
              </a:ext>
            </a:extLst>
          </p:cNvPr>
          <p:cNvSpPr txBox="1"/>
          <p:nvPr/>
        </p:nvSpPr>
        <p:spPr>
          <a:xfrm>
            <a:off x="720000" y="540000"/>
            <a:ext cx="10800000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契約の成立で生じる権利と義務</a:t>
            </a:r>
            <a:endParaRPr kumimoji="1" lang="ja-JP" altLang="en-US" sz="40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E74D98FA-AD4C-734C-8690-47A5B6268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20" y="1994602"/>
            <a:ext cx="917956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7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F5490783-EE1A-5548-A8CF-A76EC8E8B945}"/>
              </a:ext>
            </a:extLst>
          </p:cNvPr>
          <p:cNvSpPr txBox="1"/>
          <p:nvPr/>
        </p:nvSpPr>
        <p:spPr>
          <a:xfrm>
            <a:off x="720000" y="540000"/>
            <a:ext cx="10800000" cy="6924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864000" indent="-972000"/>
            <a:r>
              <a:rPr lang="en" altLang="ja-JP" sz="4500" dirty="0">
                <a:solidFill>
                  <a:schemeClr val="accent6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Q2</a:t>
            </a:r>
            <a:r>
              <a:rPr lang="en" altLang="ja-JP" sz="45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500">
                <a:latin typeface="MS Gothic" panose="020B0609070205080204" pitchFamily="49" charset="-128"/>
                <a:ea typeface="MS Gothic" panose="020B0609070205080204" pitchFamily="49" charset="-128"/>
              </a:rPr>
              <a:t>こんなとき、解約できる？</a:t>
            </a:r>
            <a:endParaRPr kumimoji="1" lang="ja-JP" altLang="en-US" sz="45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596B7537-7BBC-A84D-89C5-BD1834609E97}"/>
              </a:ext>
            </a:extLst>
          </p:cNvPr>
          <p:cNvSpPr txBox="1">
            <a:spLocks/>
          </p:cNvSpPr>
          <p:nvPr/>
        </p:nvSpPr>
        <p:spPr>
          <a:xfrm>
            <a:off x="720000" y="1880380"/>
            <a:ext cx="2880000" cy="2160000"/>
          </a:xfrm>
          <a:prstGeom prst="roundRect">
            <a:avLst/>
          </a:prstGeom>
          <a:gradFill flip="none" rotWithShape="1">
            <a:gsLst>
              <a:gs pos="0">
                <a:srgbClr val="EFBFB8"/>
              </a:gs>
              <a:gs pos="100000">
                <a:srgbClr val="FFDCDC"/>
              </a:gs>
            </a:gsLst>
            <a:lin ang="13500000" scaled="1"/>
            <a:tileRect/>
          </a:gradFill>
          <a:ln w="25400" cap="flat">
            <a:solidFill>
              <a:srgbClr val="E5A08D"/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大好きな子にプレゼントを買いました。</a:t>
            </a:r>
            <a:endParaRPr kumimoji="1" lang="ja-JP" altLang="en-US" sz="30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0C1708CC-3723-A94E-AFED-DFF4A1240162}"/>
              </a:ext>
            </a:extLst>
          </p:cNvPr>
          <p:cNvSpPr txBox="1">
            <a:spLocks/>
          </p:cNvSpPr>
          <p:nvPr/>
        </p:nvSpPr>
        <p:spPr>
          <a:xfrm>
            <a:off x="4573252" y="1880380"/>
            <a:ext cx="2880000" cy="2160000"/>
          </a:xfrm>
          <a:prstGeom prst="roundRect">
            <a:avLst/>
          </a:prstGeom>
          <a:gradFill flip="none" rotWithShape="1">
            <a:gsLst>
              <a:gs pos="0">
                <a:srgbClr val="AFD1B2"/>
              </a:gs>
              <a:gs pos="100000">
                <a:srgbClr val="E3EFE1"/>
              </a:gs>
            </a:gsLst>
            <a:lin ang="13500000" scaled="1"/>
            <a:tileRect/>
          </a:gradFill>
          <a:ln w="25400" cap="flat">
            <a:solidFill>
              <a:srgbClr val="A0CAA8"/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プレゼントを</a:t>
            </a:r>
          </a:p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渡す前に</a:t>
            </a:r>
          </a:p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突然の別れ</a:t>
            </a:r>
            <a:r>
              <a:rPr lang="en-US" altLang="ja-JP" sz="30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  <a:endParaRPr kumimoji="1" lang="ja-JP" altLang="en-US" sz="30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701E5284-3919-2C44-A765-47D48FD67D98}"/>
              </a:ext>
            </a:extLst>
          </p:cNvPr>
          <p:cNvSpPr txBox="1">
            <a:spLocks/>
          </p:cNvSpPr>
          <p:nvPr/>
        </p:nvSpPr>
        <p:spPr>
          <a:xfrm>
            <a:off x="8426505" y="1880380"/>
            <a:ext cx="2880000" cy="2160000"/>
          </a:xfrm>
          <a:prstGeom prst="roundRect">
            <a:avLst/>
          </a:prstGeom>
          <a:gradFill flip="none" rotWithShape="1">
            <a:gsLst>
              <a:gs pos="0">
                <a:srgbClr val="F0C99F"/>
              </a:gs>
              <a:gs pos="100000">
                <a:srgbClr val="FAE3D1"/>
              </a:gs>
            </a:gsLst>
            <a:lin ang="13500000" scaled="1"/>
            <a:tileRect/>
          </a:gradFill>
          <a:ln w="25400" cap="flat">
            <a:solidFill>
              <a:srgbClr val="E9B27F"/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解約（返品）</a:t>
            </a:r>
          </a:p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したい！</a:t>
            </a:r>
            <a:endParaRPr kumimoji="1" lang="ja-JP" altLang="en-US" sz="30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AADBB344-1972-704F-BCCF-F0BB58FF0C49}"/>
              </a:ext>
            </a:extLst>
          </p:cNvPr>
          <p:cNvSpPr txBox="1"/>
          <p:nvPr/>
        </p:nvSpPr>
        <p:spPr>
          <a:xfrm>
            <a:off x="755761" y="4385398"/>
            <a:ext cx="10550743" cy="6924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500">
                <a:latin typeface="MS Gothic" panose="020B0609070205080204" pitchFamily="49" charset="-128"/>
                <a:ea typeface="MS Gothic" panose="020B0609070205080204" pitchFamily="49" charset="-128"/>
              </a:rPr>
              <a:t>正解は　⇒　</a:t>
            </a:r>
            <a:r>
              <a:rPr lang="ja-JP" altLang="en-US" sz="45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解約できない。</a:t>
            </a:r>
            <a:endParaRPr kumimoji="1" lang="ja-JP" altLang="en-US" sz="45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3" name="下矢印 12">
            <a:extLst>
              <a:ext uri="{FF2B5EF4-FFF2-40B4-BE49-F238E27FC236}">
                <a16:creationId xmlns="" xmlns:a16="http://schemas.microsoft.com/office/drawing/2014/main" id="{2D0CE741-E0B9-2349-8B2B-F8164124E2C6}"/>
              </a:ext>
            </a:extLst>
          </p:cNvPr>
          <p:cNvSpPr/>
          <p:nvPr/>
        </p:nvSpPr>
        <p:spPr>
          <a:xfrm rot="16200000">
            <a:off x="3892059" y="2798104"/>
            <a:ext cx="389134" cy="324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>
            <a:extLst>
              <a:ext uri="{FF2B5EF4-FFF2-40B4-BE49-F238E27FC236}">
                <a16:creationId xmlns="" xmlns:a16="http://schemas.microsoft.com/office/drawing/2014/main" id="{F7A79E52-8A09-304F-A368-5C38A79E3670}"/>
              </a:ext>
            </a:extLst>
          </p:cNvPr>
          <p:cNvSpPr/>
          <p:nvPr/>
        </p:nvSpPr>
        <p:spPr>
          <a:xfrm rot="16200000">
            <a:off x="7745311" y="2798104"/>
            <a:ext cx="389134" cy="324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D08BE652-68A2-7140-816B-2983A0B92094}"/>
              </a:ext>
            </a:extLst>
          </p:cNvPr>
          <p:cNvSpPr txBox="1"/>
          <p:nvPr/>
        </p:nvSpPr>
        <p:spPr>
          <a:xfrm>
            <a:off x="4248902" y="5233679"/>
            <a:ext cx="7057602" cy="92333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2900">
                <a:latin typeface="MS Gothic" panose="020B0609070205080204" pitchFamily="49" charset="-128"/>
                <a:ea typeface="MS Gothic" panose="020B0609070205080204" pitchFamily="49" charset="-128"/>
              </a:rPr>
              <a:t>レシートがあっても、開封していなくても、原則は解約できない！</a:t>
            </a:r>
            <a:endParaRPr lang="ja-JP" altLang="en-US" sz="29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7" name="メモ 16">
            <a:extLst>
              <a:ext uri="{FF2B5EF4-FFF2-40B4-BE49-F238E27FC236}">
                <a16:creationId xmlns="" xmlns:a16="http://schemas.microsoft.com/office/drawing/2014/main" id="{A0D0248D-FFD2-7848-AC7A-17550BB60A3E}"/>
              </a:ext>
            </a:extLst>
          </p:cNvPr>
          <p:cNvSpPr/>
          <p:nvPr/>
        </p:nvSpPr>
        <p:spPr>
          <a:xfrm>
            <a:off x="646429" y="1798942"/>
            <a:ext cx="3045496" cy="2342134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メモ 17">
            <a:extLst>
              <a:ext uri="{FF2B5EF4-FFF2-40B4-BE49-F238E27FC236}">
                <a16:creationId xmlns="" xmlns:a16="http://schemas.microsoft.com/office/drawing/2014/main" id="{4B71B912-5EC6-B542-8EA7-98BA85D7E37D}"/>
              </a:ext>
            </a:extLst>
          </p:cNvPr>
          <p:cNvSpPr/>
          <p:nvPr/>
        </p:nvSpPr>
        <p:spPr>
          <a:xfrm>
            <a:off x="4503725" y="1798942"/>
            <a:ext cx="3045496" cy="2342134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メモ 18">
            <a:extLst>
              <a:ext uri="{FF2B5EF4-FFF2-40B4-BE49-F238E27FC236}">
                <a16:creationId xmlns="" xmlns:a16="http://schemas.microsoft.com/office/drawing/2014/main" id="{E3C5FBAB-DF7B-4849-A4A3-DF0794C9C459}"/>
              </a:ext>
            </a:extLst>
          </p:cNvPr>
          <p:cNvSpPr/>
          <p:nvPr/>
        </p:nvSpPr>
        <p:spPr>
          <a:xfrm>
            <a:off x="8371532" y="1798942"/>
            <a:ext cx="3045496" cy="2342134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メモ 19">
            <a:extLst>
              <a:ext uri="{FF2B5EF4-FFF2-40B4-BE49-F238E27FC236}">
                <a16:creationId xmlns="" xmlns:a16="http://schemas.microsoft.com/office/drawing/2014/main" id="{8A554C6E-00F9-F845-8B2D-A7042F8B7236}"/>
              </a:ext>
            </a:extLst>
          </p:cNvPr>
          <p:cNvSpPr/>
          <p:nvPr/>
        </p:nvSpPr>
        <p:spPr>
          <a:xfrm>
            <a:off x="3928972" y="4469209"/>
            <a:ext cx="4015528" cy="612386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4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D25F9C07-DA5B-CC4A-81D9-723A98AE5E7C}"/>
              </a:ext>
            </a:extLst>
          </p:cNvPr>
          <p:cNvSpPr txBox="1"/>
          <p:nvPr/>
        </p:nvSpPr>
        <p:spPr>
          <a:xfrm>
            <a:off x="720000" y="820800"/>
            <a:ext cx="10800000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なぜ解約できないのか？</a:t>
            </a:r>
            <a:endParaRPr kumimoji="1" lang="ja-JP" altLang="en-US" sz="4000">
              <a:solidFill>
                <a:srgbClr val="00B05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EE4FD8EB-6296-0046-9963-FDAFC45B837E}"/>
              </a:ext>
            </a:extLst>
          </p:cNvPr>
          <p:cNvSpPr txBox="1"/>
          <p:nvPr/>
        </p:nvSpPr>
        <p:spPr>
          <a:xfrm>
            <a:off x="1088193" y="3134709"/>
            <a:ext cx="10357572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契約には、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拘束力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があるから。</a:t>
            </a:r>
            <a:endParaRPr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="" xmlns:a16="http://schemas.microsoft.com/office/drawing/2014/main" id="{70120C32-B7AD-1446-A04D-C03FA6FD8994}"/>
              </a:ext>
            </a:extLst>
          </p:cNvPr>
          <p:cNvSpPr/>
          <p:nvPr/>
        </p:nvSpPr>
        <p:spPr>
          <a:xfrm>
            <a:off x="4595413" y="3209706"/>
            <a:ext cx="2509582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0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CE4113CC-C0C3-C84E-83AB-926DE1401EE5}"/>
              </a:ext>
            </a:extLst>
          </p:cNvPr>
          <p:cNvSpPr txBox="1"/>
          <p:nvPr/>
        </p:nvSpPr>
        <p:spPr>
          <a:xfrm>
            <a:off x="720000" y="540000"/>
            <a:ext cx="10800000" cy="20774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864000" indent="-972000"/>
            <a:r>
              <a:rPr lang="en" altLang="ja-JP" sz="4500" dirty="0">
                <a:solidFill>
                  <a:schemeClr val="accent6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Q3</a:t>
            </a:r>
            <a:r>
              <a:rPr lang="en" altLang="ja-JP" sz="45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altLang="ja-JP" sz="4500" dirty="0">
                <a:latin typeface="MS Gothic" panose="020B0609070205080204" pitchFamily="49" charset="-128"/>
                <a:ea typeface="MS Gothic" panose="020B0609070205080204" pitchFamily="49" charset="-128"/>
              </a:rPr>
              <a:t>17</a:t>
            </a:r>
            <a:r>
              <a:rPr lang="ja-JP" altLang="en-US" sz="4500">
                <a:latin typeface="MS Gothic" panose="020B0609070205080204" pitchFamily="49" charset="-128"/>
                <a:ea typeface="MS Gothic" panose="020B0609070205080204" pitchFamily="49" charset="-128"/>
              </a:rPr>
              <a:t>歳の高校生が、保護者に内緒で</a:t>
            </a:r>
            <a:r>
              <a:rPr lang="en-US" altLang="ja-JP" sz="4500" dirty="0">
                <a:latin typeface="MS Gothic" panose="020B0609070205080204" pitchFamily="49" charset="-128"/>
                <a:ea typeface="MS Gothic" panose="020B0609070205080204" pitchFamily="49" charset="-128"/>
              </a:rPr>
              <a:t>10</a:t>
            </a:r>
            <a:r>
              <a:rPr lang="ja-JP" altLang="en-US" sz="4500">
                <a:latin typeface="MS Gothic" panose="020B0609070205080204" pitchFamily="49" charset="-128"/>
                <a:ea typeface="MS Gothic" panose="020B0609070205080204" pitchFamily="49" charset="-128"/>
              </a:rPr>
              <a:t>万円の化粧品セットを契約した。</a:t>
            </a:r>
            <a:endParaRPr lang="en-US" altLang="ja-JP" sz="45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864000" indent="-972000"/>
            <a:r>
              <a:rPr lang="ja-JP" altLang="en-US" sz="450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en-US" altLang="ja-JP" sz="45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500">
                <a:latin typeface="MS Gothic" panose="020B0609070205080204" pitchFamily="49" charset="-128"/>
                <a:ea typeface="MS Gothic" panose="020B0609070205080204" pitchFamily="49" charset="-128"/>
              </a:rPr>
              <a:t>この契約は取り消せる？</a:t>
            </a:r>
            <a:endParaRPr kumimoji="1" lang="ja-JP" altLang="en-US" sz="45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2CD11A50-DD54-2343-9AA3-8763383C615F}"/>
              </a:ext>
            </a:extLst>
          </p:cNvPr>
          <p:cNvSpPr txBox="1">
            <a:spLocks/>
          </p:cNvSpPr>
          <p:nvPr/>
        </p:nvSpPr>
        <p:spPr>
          <a:xfrm>
            <a:off x="1613070" y="3318953"/>
            <a:ext cx="3600000" cy="1440000"/>
          </a:xfrm>
          <a:prstGeom prst="roundRect">
            <a:avLst/>
          </a:prstGeom>
          <a:gradFill flip="none" rotWithShape="1">
            <a:gsLst>
              <a:gs pos="0">
                <a:srgbClr val="EFBFB8"/>
              </a:gs>
              <a:gs pos="100000">
                <a:srgbClr val="FFDCDC"/>
              </a:gs>
            </a:gsLst>
            <a:lin ang="13500000" scaled="1"/>
            <a:tileRect/>
          </a:gradFill>
          <a:ln w="25400" cap="flat">
            <a:solidFill>
              <a:srgbClr val="E5A08D"/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取り消しが</a:t>
            </a:r>
          </a:p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できない</a:t>
            </a:r>
            <a:endParaRPr kumimoji="1" lang="ja-JP" altLang="en-US" sz="30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ADA26B40-CFFC-FA44-9E77-6390DBDCD7FF}"/>
              </a:ext>
            </a:extLst>
          </p:cNvPr>
          <p:cNvSpPr txBox="1">
            <a:spLocks/>
          </p:cNvSpPr>
          <p:nvPr/>
        </p:nvSpPr>
        <p:spPr>
          <a:xfrm>
            <a:off x="6978930" y="3318953"/>
            <a:ext cx="3600000" cy="1440000"/>
          </a:xfrm>
          <a:prstGeom prst="roundRect">
            <a:avLst/>
          </a:prstGeom>
          <a:gradFill flip="none" rotWithShape="1">
            <a:gsLst>
              <a:gs pos="0">
                <a:srgbClr val="AFD1B2"/>
              </a:gs>
              <a:gs pos="100000">
                <a:srgbClr val="E3EFE1"/>
              </a:gs>
            </a:gsLst>
            <a:lin ang="13500000" scaled="1"/>
            <a:tileRect/>
          </a:gradFill>
          <a:ln w="25400" cap="flat">
            <a:solidFill>
              <a:srgbClr val="A0CAA8"/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取り消しが</a:t>
            </a:r>
          </a:p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できる</a:t>
            </a:r>
            <a:endParaRPr kumimoji="1" lang="ja-JP" altLang="en-US" sz="30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DD316161-8605-F54D-98A0-0445A8EEFA7C}"/>
              </a:ext>
            </a:extLst>
          </p:cNvPr>
          <p:cNvSpPr txBox="1"/>
          <p:nvPr/>
        </p:nvSpPr>
        <p:spPr>
          <a:xfrm>
            <a:off x="1613070" y="2782182"/>
            <a:ext cx="564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①</a:t>
            </a:r>
            <a:endParaRPr lang="ja-JP" altLang="en-US" sz="3000"/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AA70316E-612A-B04C-9312-F5330FA641DB}"/>
              </a:ext>
            </a:extLst>
          </p:cNvPr>
          <p:cNvSpPr txBox="1"/>
          <p:nvPr/>
        </p:nvSpPr>
        <p:spPr>
          <a:xfrm>
            <a:off x="6979324" y="2782182"/>
            <a:ext cx="564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②</a:t>
            </a:r>
            <a:endParaRPr lang="ja-JP" altLang="en-US" sz="3000"/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0CA0CA37-2C21-3047-9C13-CE4D0728311E}"/>
              </a:ext>
            </a:extLst>
          </p:cNvPr>
          <p:cNvSpPr txBox="1"/>
          <p:nvPr/>
        </p:nvSpPr>
        <p:spPr>
          <a:xfrm>
            <a:off x="720000" y="5217104"/>
            <a:ext cx="10800000" cy="66172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864000" indent="-972000"/>
            <a:r>
              <a:rPr lang="ja-JP" altLang="en-US" sz="4200">
                <a:latin typeface="MS Gothic" panose="020B0609070205080204" pitchFamily="49" charset="-128"/>
                <a:ea typeface="MS Gothic" panose="020B0609070205080204" pitchFamily="49" charset="-128"/>
              </a:rPr>
              <a:t>正解は　⇒</a:t>
            </a:r>
            <a:r>
              <a:rPr lang="en-US" altLang="ja-JP" sz="42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②（未成年者）取消しができる</a:t>
            </a:r>
            <a:endParaRPr kumimoji="1" lang="ja-JP" altLang="en-US" sz="42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0" name="メモ 9">
            <a:extLst>
              <a:ext uri="{FF2B5EF4-FFF2-40B4-BE49-F238E27FC236}">
                <a16:creationId xmlns="" xmlns:a16="http://schemas.microsoft.com/office/drawing/2014/main" id="{17387B9E-6BFD-B64F-A984-1D38E9AA3FEE}"/>
              </a:ext>
            </a:extLst>
          </p:cNvPr>
          <p:cNvSpPr/>
          <p:nvPr/>
        </p:nvSpPr>
        <p:spPr>
          <a:xfrm>
            <a:off x="3491830" y="5217104"/>
            <a:ext cx="7848832" cy="692497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7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2EA8BCE3-D663-5643-A395-0BA36A33B0AF}"/>
              </a:ext>
            </a:extLst>
          </p:cNvPr>
          <p:cNvSpPr txBox="1"/>
          <p:nvPr/>
        </p:nvSpPr>
        <p:spPr>
          <a:xfrm>
            <a:off x="551811" y="550274"/>
            <a:ext cx="11136378" cy="73866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8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なぜ未成年者は取り消しができるのか？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02B7A5D9-34F8-1D44-A318-59BC2D2F63D2}"/>
              </a:ext>
            </a:extLst>
          </p:cNvPr>
          <p:cNvSpPr txBox="1"/>
          <p:nvPr/>
        </p:nvSpPr>
        <p:spPr>
          <a:xfrm>
            <a:off x="133806" y="2129071"/>
            <a:ext cx="11554383" cy="293926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613800" indent="-385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未成年者の契約は、原則として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法定代理人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（親など、親権者）の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同意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が必要。</a:t>
            </a:r>
          </a:p>
          <a:p>
            <a:pPr marL="613800" indent="-385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法定代理人の同意なく契約した場合は取り消すことができる。</a:t>
            </a:r>
            <a:endParaRPr lang="ja-JP" altLang="en-US" sz="4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="" xmlns:a16="http://schemas.microsoft.com/office/drawing/2014/main" id="{ED62A97B-F54D-C746-A752-7C7A0426E18D}"/>
              </a:ext>
            </a:extLst>
          </p:cNvPr>
          <p:cNvCxnSpPr>
            <a:cxnSpLocks/>
          </p:cNvCxnSpPr>
          <p:nvPr/>
        </p:nvCxnSpPr>
        <p:spPr>
          <a:xfrm>
            <a:off x="441789" y="1469204"/>
            <a:ext cx="11054993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76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96CC5E2A-A1A6-4348-B40F-AE89CF703ECD}"/>
              </a:ext>
            </a:extLst>
          </p:cNvPr>
          <p:cNvSpPr txBox="1"/>
          <p:nvPr/>
        </p:nvSpPr>
        <p:spPr>
          <a:xfrm>
            <a:off x="720000" y="329793"/>
            <a:ext cx="10800000" cy="14157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未成年者取消権による</a:t>
            </a:r>
            <a:endParaRPr lang="en-US" altLang="ja-JP" sz="4600" dirty="0">
              <a:solidFill>
                <a:srgbClr val="00B05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取り消しができない場合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1E384925-9A66-A84F-BF7D-4325235A3A38}"/>
              </a:ext>
            </a:extLst>
          </p:cNvPr>
          <p:cNvSpPr txBox="1"/>
          <p:nvPr/>
        </p:nvSpPr>
        <p:spPr>
          <a:xfrm>
            <a:off x="720000" y="2274208"/>
            <a:ext cx="10800000" cy="37702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612000" indent="-637200">
              <a:spcAft>
                <a:spcPts val="1800"/>
              </a:spcAft>
            </a:pP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①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小遣いの範囲内（少額）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の契約である場合</a:t>
            </a:r>
          </a:p>
          <a:p>
            <a:pPr marL="612000" indent="-637200">
              <a:spcAft>
                <a:spcPts val="1800"/>
              </a:spcAft>
            </a:pP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②未成年が「成年です」「親の同意を得ています」などと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うそ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を言って契約をした場合</a:t>
            </a:r>
            <a:endParaRPr lang="ja-JP" altLang="en-US" sz="46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="" xmlns:a16="http://schemas.microsoft.com/office/drawing/2014/main" id="{3F444B9B-8ADE-924E-93DF-658449594DB3}"/>
              </a:ext>
            </a:extLst>
          </p:cNvPr>
          <p:cNvSpPr/>
          <p:nvPr/>
        </p:nvSpPr>
        <p:spPr>
          <a:xfrm>
            <a:off x="1450428" y="2358291"/>
            <a:ext cx="6463862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>
            <a:extLst>
              <a:ext uri="{FF2B5EF4-FFF2-40B4-BE49-F238E27FC236}">
                <a16:creationId xmlns="" xmlns:a16="http://schemas.microsoft.com/office/drawing/2014/main" id="{E4C4E0EF-92E6-C94C-AA49-1F59F996042B}"/>
              </a:ext>
            </a:extLst>
          </p:cNvPr>
          <p:cNvSpPr/>
          <p:nvPr/>
        </p:nvSpPr>
        <p:spPr>
          <a:xfrm>
            <a:off x="6120000" y="4691587"/>
            <a:ext cx="1552552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="" xmlns:a16="http://schemas.microsoft.com/office/drawing/2014/main" id="{BDECFFC2-0AC7-1048-85F1-69645102138E}"/>
              </a:ext>
            </a:extLst>
          </p:cNvPr>
          <p:cNvCxnSpPr>
            <a:cxnSpLocks/>
          </p:cNvCxnSpPr>
          <p:nvPr/>
        </p:nvCxnSpPr>
        <p:spPr>
          <a:xfrm>
            <a:off x="441789" y="1837067"/>
            <a:ext cx="11054993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6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99ADB360-7A82-924C-A5EC-8DBDA52F5E46}"/>
              </a:ext>
            </a:extLst>
          </p:cNvPr>
          <p:cNvSpPr txBox="1"/>
          <p:nvPr/>
        </p:nvSpPr>
        <p:spPr>
          <a:xfrm>
            <a:off x="720000" y="540000"/>
            <a:ext cx="10800000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2022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年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月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〜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　成年年齢の引き下げ</a:t>
            </a:r>
          </a:p>
        </p:txBody>
      </p:sp>
      <p:sp>
        <p:nvSpPr>
          <p:cNvPr id="3" name="下矢印 2">
            <a:extLst>
              <a:ext uri="{FF2B5EF4-FFF2-40B4-BE49-F238E27FC236}">
                <a16:creationId xmlns="" xmlns:a16="http://schemas.microsoft.com/office/drawing/2014/main" id="{694DDF5B-982D-684B-A256-56301DFFACF4}"/>
              </a:ext>
            </a:extLst>
          </p:cNvPr>
          <p:cNvSpPr/>
          <p:nvPr/>
        </p:nvSpPr>
        <p:spPr>
          <a:xfrm rot="16200000">
            <a:off x="5925433" y="3604732"/>
            <a:ext cx="389134" cy="324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8DB21DD1-3355-D34C-A709-E4753BB00A7D}"/>
              </a:ext>
            </a:extLst>
          </p:cNvPr>
          <p:cNvSpPr txBox="1">
            <a:spLocks/>
          </p:cNvSpPr>
          <p:nvPr/>
        </p:nvSpPr>
        <p:spPr>
          <a:xfrm>
            <a:off x="1613070" y="2867008"/>
            <a:ext cx="3600000" cy="1800000"/>
          </a:xfrm>
          <a:prstGeom prst="roundRect">
            <a:avLst/>
          </a:prstGeom>
          <a:gradFill flip="none" rotWithShape="1">
            <a:gsLst>
              <a:gs pos="0">
                <a:srgbClr val="EFBFB8"/>
              </a:gs>
              <a:gs pos="100000">
                <a:srgbClr val="FFDCDC"/>
              </a:gs>
            </a:gsLst>
            <a:lin ang="13500000" scaled="1"/>
            <a:tileRect/>
          </a:gradFill>
          <a:ln w="25400" cap="flat">
            <a:solidFill>
              <a:srgbClr val="E5A08D"/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20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歳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A6F7EFB6-9850-BF4F-91A8-A55533469AA2}"/>
              </a:ext>
            </a:extLst>
          </p:cNvPr>
          <p:cNvSpPr txBox="1">
            <a:spLocks/>
          </p:cNvSpPr>
          <p:nvPr/>
        </p:nvSpPr>
        <p:spPr>
          <a:xfrm>
            <a:off x="6978930" y="2867008"/>
            <a:ext cx="3600000" cy="1800000"/>
          </a:xfrm>
          <a:prstGeom prst="roundRect">
            <a:avLst/>
          </a:prstGeom>
          <a:gradFill flip="none" rotWithShape="1">
            <a:gsLst>
              <a:gs pos="0">
                <a:srgbClr val="AFD1B2"/>
              </a:gs>
              <a:gs pos="100000">
                <a:srgbClr val="E3EFE1"/>
              </a:gs>
            </a:gsLst>
            <a:lin ang="13500000" scaled="1"/>
            <a:tileRect/>
          </a:gradFill>
          <a:ln w="25400" cap="flat">
            <a:solidFill>
              <a:srgbClr val="A0CAA8"/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18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歳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メモ 6">
            <a:extLst>
              <a:ext uri="{FF2B5EF4-FFF2-40B4-BE49-F238E27FC236}">
                <a16:creationId xmlns="" xmlns:a16="http://schemas.microsoft.com/office/drawing/2014/main" id="{D5FCF12D-F0AA-0A4B-9592-5BCC4ED54401}"/>
              </a:ext>
            </a:extLst>
          </p:cNvPr>
          <p:cNvSpPr/>
          <p:nvPr/>
        </p:nvSpPr>
        <p:spPr>
          <a:xfrm>
            <a:off x="6821215" y="2710843"/>
            <a:ext cx="3920358" cy="2102894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0FF37F04-A9B9-EB47-93C0-E2EA212BD770}"/>
              </a:ext>
            </a:extLst>
          </p:cNvPr>
          <p:cNvSpPr txBox="1"/>
          <p:nvPr/>
        </p:nvSpPr>
        <p:spPr>
          <a:xfrm>
            <a:off x="1266538" y="792248"/>
            <a:ext cx="10800000" cy="47705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成年になると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①</a:t>
            </a:r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人で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契約できる。</a:t>
            </a:r>
          </a:p>
          <a:p>
            <a:pPr>
              <a:spcAft>
                <a:spcPts val="1200"/>
              </a:spcAft>
            </a:pP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②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親権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から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はずれる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。</a:t>
            </a:r>
          </a:p>
          <a:p>
            <a:pPr>
              <a:spcAft>
                <a:spcPts val="1200"/>
              </a:spcAft>
            </a:pPr>
            <a:endParaRPr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spcAft>
                <a:spcPts val="1200"/>
              </a:spcAft>
            </a:pP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自由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と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責任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を手に入れる！</a:t>
            </a:r>
          </a:p>
        </p:txBody>
      </p:sp>
      <p:sp>
        <p:nvSpPr>
          <p:cNvPr id="3" name="メモ 2">
            <a:extLst>
              <a:ext uri="{FF2B5EF4-FFF2-40B4-BE49-F238E27FC236}">
                <a16:creationId xmlns="" xmlns:a16="http://schemas.microsoft.com/office/drawing/2014/main" id="{F08CEE65-8D3A-AB4B-8679-4E0FBB8B3F00}"/>
              </a:ext>
            </a:extLst>
          </p:cNvPr>
          <p:cNvSpPr/>
          <p:nvPr/>
        </p:nvSpPr>
        <p:spPr>
          <a:xfrm>
            <a:off x="1389756" y="4778067"/>
            <a:ext cx="1921003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メモ 3">
            <a:extLst>
              <a:ext uri="{FF2B5EF4-FFF2-40B4-BE49-F238E27FC236}">
                <a16:creationId xmlns="" xmlns:a16="http://schemas.microsoft.com/office/drawing/2014/main" id="{0B160C0C-68E9-9D4C-9953-C0BF96058C19}"/>
              </a:ext>
            </a:extLst>
          </p:cNvPr>
          <p:cNvSpPr/>
          <p:nvPr/>
        </p:nvSpPr>
        <p:spPr>
          <a:xfrm>
            <a:off x="4080404" y="4778067"/>
            <a:ext cx="1921003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3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FDEAE859-4629-0F48-B144-5719EFEBA3DD}"/>
              </a:ext>
            </a:extLst>
          </p:cNvPr>
          <p:cNvSpPr txBox="1"/>
          <p:nvPr/>
        </p:nvSpPr>
        <p:spPr>
          <a:xfrm>
            <a:off x="882227" y="1244193"/>
            <a:ext cx="10800000" cy="181588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あなたが成年年齢に達するのは、</a:t>
            </a:r>
          </a:p>
          <a:p>
            <a:pPr>
              <a:spcAft>
                <a:spcPts val="1200"/>
              </a:spcAft>
            </a:pP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あとどのくらい？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8C523F80-3405-7242-8A28-CC845ADC28CD}"/>
              </a:ext>
            </a:extLst>
          </p:cNvPr>
          <p:cNvSpPr txBox="1"/>
          <p:nvPr/>
        </p:nvSpPr>
        <p:spPr>
          <a:xfrm>
            <a:off x="6716130" y="4166068"/>
            <a:ext cx="4966097" cy="107721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7000">
                <a:latin typeface="MS Gothic" panose="020B0609070205080204" pitchFamily="49" charset="-128"/>
                <a:ea typeface="MS Gothic" panose="020B0609070205080204" pitchFamily="49" charset="-128"/>
              </a:rPr>
              <a:t>○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年　</a:t>
            </a:r>
            <a:r>
              <a:rPr lang="ja-JP" altLang="en-US" sz="7000">
                <a:latin typeface="MS Gothic" panose="020B0609070205080204" pitchFamily="49" charset="-128"/>
                <a:ea typeface="MS Gothic" panose="020B0609070205080204" pitchFamily="49" charset="-128"/>
              </a:rPr>
              <a:t>○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か月</a:t>
            </a:r>
          </a:p>
        </p:txBody>
      </p:sp>
    </p:spTree>
    <p:extLst>
      <p:ext uri="{BB962C8B-B14F-4D97-AF65-F5344CB8AC3E}">
        <p14:creationId xmlns:p14="http://schemas.microsoft.com/office/powerpoint/2010/main" val="137421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7ECD1462-F17B-5D47-9CB0-E66D10FFF8B9}"/>
              </a:ext>
            </a:extLst>
          </p:cNvPr>
          <p:cNvSpPr txBox="1"/>
          <p:nvPr/>
        </p:nvSpPr>
        <p:spPr>
          <a:xfrm>
            <a:off x="720000" y="2622808"/>
            <a:ext cx="10800000" cy="92333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1.</a:t>
            </a: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消費・契約とは何</a:t>
            </a:r>
            <a:r>
              <a:rPr lang="ja-JP" altLang="en-US" sz="5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だろう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="" xmlns:a16="http://schemas.microsoft.com/office/drawing/2014/main" id="{45D5AA64-6301-3E43-8913-B809F1A67B90}"/>
              </a:ext>
            </a:extLst>
          </p:cNvPr>
          <p:cNvCxnSpPr>
            <a:cxnSpLocks/>
          </p:cNvCxnSpPr>
          <p:nvPr/>
        </p:nvCxnSpPr>
        <p:spPr>
          <a:xfrm>
            <a:off x="1484533" y="3683977"/>
            <a:ext cx="9270934" cy="0"/>
          </a:xfrm>
          <a:prstGeom prst="line">
            <a:avLst/>
          </a:prstGeom>
          <a:ln w="63500">
            <a:gradFill>
              <a:gsLst>
                <a:gs pos="70000">
                  <a:schemeClr val="accent2"/>
                </a:gs>
                <a:gs pos="30000">
                  <a:schemeClr val="accent2"/>
                </a:gs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92AB1059-D5D4-7940-940B-37AFE14A686A}"/>
              </a:ext>
            </a:extLst>
          </p:cNvPr>
          <p:cNvSpPr txBox="1"/>
          <p:nvPr/>
        </p:nvSpPr>
        <p:spPr>
          <a:xfrm>
            <a:off x="720000" y="1370315"/>
            <a:ext cx="9485545" cy="8002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5200">
                <a:latin typeface="MS Gothic" panose="020B0609070205080204" pitchFamily="49" charset="-128"/>
                <a:ea typeface="MS Gothic" panose="020B0609070205080204" pitchFamily="49" charset="-128"/>
              </a:rPr>
              <a:t>いまは</a:t>
            </a:r>
            <a:r>
              <a:rPr lang="ja-JP" altLang="en-US" sz="52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「大人」</a:t>
            </a:r>
            <a:r>
              <a:rPr lang="ja-JP" altLang="en-US" sz="5200">
                <a:latin typeface="MS Gothic" panose="020B0609070205080204" pitchFamily="49" charset="-128"/>
                <a:ea typeface="MS Gothic" panose="020B0609070205080204" pitchFamily="49" charset="-128"/>
              </a:rPr>
              <a:t>への準備期間。</a:t>
            </a:r>
            <a:endParaRPr lang="en-US" altLang="ja-JP" sz="5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501FC47A-8465-4C44-A28A-919E97AD688D}"/>
              </a:ext>
            </a:extLst>
          </p:cNvPr>
          <p:cNvSpPr/>
          <p:nvPr/>
        </p:nvSpPr>
        <p:spPr>
          <a:xfrm>
            <a:off x="945930" y="3396753"/>
            <a:ext cx="1053136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もうすぐ</a:t>
            </a:r>
            <a:r>
              <a:rPr lang="ja-JP" altLang="en-US" sz="32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「大人」</a:t>
            </a: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になるという自覚を持ち、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2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「大人」</a:t>
            </a: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になったらやってみたいことを考えてみよう！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="" xmlns:a16="http://schemas.microsoft.com/office/drawing/2014/main" id="{676C2DE3-D354-8542-B40A-CB468761035D}"/>
              </a:ext>
            </a:extLst>
          </p:cNvPr>
          <p:cNvCxnSpPr>
            <a:cxnSpLocks/>
          </p:cNvCxnSpPr>
          <p:nvPr/>
        </p:nvCxnSpPr>
        <p:spPr>
          <a:xfrm>
            <a:off x="422302" y="2289011"/>
            <a:ext cx="11054993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3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C805B2DD-4605-3C42-B77A-1BD617F8894F}"/>
              </a:ext>
            </a:extLst>
          </p:cNvPr>
          <p:cNvSpPr txBox="1"/>
          <p:nvPr/>
        </p:nvSpPr>
        <p:spPr>
          <a:xfrm>
            <a:off x="951228" y="2343972"/>
            <a:ext cx="1075264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何かを購入する時に、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どのように商品を選択している？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7EAC21A9-EADF-6E46-AFD0-04799DC33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539999"/>
            <a:ext cx="10752000" cy="72321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69D4899-9D6C-8342-92A5-3274052D8FAF}"/>
              </a:ext>
            </a:extLst>
          </p:cNvPr>
          <p:cNvSpPr txBox="1"/>
          <p:nvPr/>
        </p:nvSpPr>
        <p:spPr>
          <a:xfrm>
            <a:off x="1266092" y="53338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①どのように買うか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48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="" xmlns:a16="http://schemas.microsoft.com/office/drawing/2014/main" id="{9661FF91-0E6D-3946-B744-86AA89EEC5B9}"/>
              </a:ext>
            </a:extLst>
          </p:cNvPr>
          <p:cNvGrpSpPr/>
          <p:nvPr/>
        </p:nvGrpSpPr>
        <p:grpSpPr>
          <a:xfrm>
            <a:off x="1355836" y="933082"/>
            <a:ext cx="2880000" cy="1260000"/>
            <a:chOff x="1629105" y="1048696"/>
            <a:chExt cx="2880000" cy="1260000"/>
          </a:xfrm>
        </p:grpSpPr>
        <p:sp>
          <p:nvSpPr>
            <p:cNvPr id="9" name="角丸四角形 8">
              <a:extLst>
                <a:ext uri="{FF2B5EF4-FFF2-40B4-BE49-F238E27FC236}">
                  <a16:creationId xmlns="" xmlns:a16="http://schemas.microsoft.com/office/drawing/2014/main" id="{AE0A2CF1-D97F-564E-8DE4-57141747BCC5}"/>
                </a:ext>
              </a:extLst>
            </p:cNvPr>
            <p:cNvSpPr/>
            <p:nvPr/>
          </p:nvSpPr>
          <p:spPr>
            <a:xfrm>
              <a:off x="1629105" y="1048696"/>
              <a:ext cx="2880000" cy="12600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Google Shape;60;p13">
              <a:extLst>
                <a:ext uri="{FF2B5EF4-FFF2-40B4-BE49-F238E27FC236}">
                  <a16:creationId xmlns="" xmlns:a16="http://schemas.microsoft.com/office/drawing/2014/main" id="{008E8877-D169-5345-A521-313A29C60933}"/>
                </a:ext>
              </a:extLst>
            </p:cNvPr>
            <p:cNvSpPr txBox="1"/>
            <p:nvPr/>
          </p:nvSpPr>
          <p:spPr>
            <a:xfrm>
              <a:off x="2002544" y="1158765"/>
              <a:ext cx="2374512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54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Calibri"/>
                  <a:sym typeface="Calibri"/>
                </a:rPr>
                <a:t>品質？</a:t>
              </a:r>
              <a:endParaRPr sz="54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alibri"/>
                <a:sym typeface="Calibri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="" xmlns:a16="http://schemas.microsoft.com/office/drawing/2014/main" id="{82C72F88-4364-EF46-8038-B9B1E9B2D1BF}"/>
              </a:ext>
            </a:extLst>
          </p:cNvPr>
          <p:cNvGrpSpPr/>
          <p:nvPr/>
        </p:nvGrpSpPr>
        <p:grpSpPr>
          <a:xfrm>
            <a:off x="7640855" y="933082"/>
            <a:ext cx="2880000" cy="1260000"/>
            <a:chOff x="1629105" y="1048696"/>
            <a:chExt cx="2880000" cy="1260000"/>
          </a:xfrm>
        </p:grpSpPr>
        <p:sp>
          <p:nvSpPr>
            <p:cNvPr id="13" name="角丸四角形 12">
              <a:extLst>
                <a:ext uri="{FF2B5EF4-FFF2-40B4-BE49-F238E27FC236}">
                  <a16:creationId xmlns="" xmlns:a16="http://schemas.microsoft.com/office/drawing/2014/main" id="{E54B35A1-1E6D-0E49-B38C-79BC9361F83F}"/>
                </a:ext>
              </a:extLst>
            </p:cNvPr>
            <p:cNvSpPr/>
            <p:nvPr/>
          </p:nvSpPr>
          <p:spPr>
            <a:xfrm>
              <a:off x="1629105" y="1048696"/>
              <a:ext cx="2880000" cy="1260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Google Shape;60;p13">
              <a:extLst>
                <a:ext uri="{FF2B5EF4-FFF2-40B4-BE49-F238E27FC236}">
                  <a16:creationId xmlns="" xmlns:a16="http://schemas.microsoft.com/office/drawing/2014/main" id="{BB2C0EDD-FDF3-0448-AD3D-0BF60C4AFDA8}"/>
                </a:ext>
              </a:extLst>
            </p:cNvPr>
            <p:cNvSpPr txBox="1"/>
            <p:nvPr/>
          </p:nvSpPr>
          <p:spPr>
            <a:xfrm>
              <a:off x="2002544" y="1158765"/>
              <a:ext cx="2374512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ja-JP" altLang="en-US" sz="5400">
                  <a:latin typeface="MS Gothic" panose="020B0609070205080204" pitchFamily="49" charset="-128"/>
                  <a:ea typeface="MS Gothic" panose="020B0609070205080204" pitchFamily="49" charset="-128"/>
                  <a:cs typeface="Calibri"/>
                  <a:sym typeface="Calibri"/>
                </a:rPr>
                <a:t>流行？</a:t>
              </a:r>
              <a:endParaRPr sz="54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alibri"/>
                <a:sym typeface="Calibri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="" xmlns:a16="http://schemas.microsoft.com/office/drawing/2014/main" id="{CC5E8767-B72D-B841-8F36-ABF562903697}"/>
              </a:ext>
            </a:extLst>
          </p:cNvPr>
          <p:cNvGrpSpPr/>
          <p:nvPr/>
        </p:nvGrpSpPr>
        <p:grpSpPr>
          <a:xfrm>
            <a:off x="4498345" y="2583206"/>
            <a:ext cx="2880000" cy="1260000"/>
            <a:chOff x="1629105" y="1048696"/>
            <a:chExt cx="2880000" cy="1260000"/>
          </a:xfrm>
        </p:grpSpPr>
        <p:sp>
          <p:nvSpPr>
            <p:cNvPr id="16" name="角丸四角形 15">
              <a:extLst>
                <a:ext uri="{FF2B5EF4-FFF2-40B4-BE49-F238E27FC236}">
                  <a16:creationId xmlns="" xmlns:a16="http://schemas.microsoft.com/office/drawing/2014/main" id="{B6F3869A-A276-8345-80EF-DE85B72A54BF}"/>
                </a:ext>
              </a:extLst>
            </p:cNvPr>
            <p:cNvSpPr/>
            <p:nvPr/>
          </p:nvSpPr>
          <p:spPr>
            <a:xfrm>
              <a:off x="1629105" y="1048696"/>
              <a:ext cx="2880000" cy="1260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Google Shape;60;p13">
              <a:extLst>
                <a:ext uri="{FF2B5EF4-FFF2-40B4-BE49-F238E27FC236}">
                  <a16:creationId xmlns="" xmlns:a16="http://schemas.microsoft.com/office/drawing/2014/main" id="{5457CF94-FF94-AC4A-9726-ACA74E6F13BF}"/>
                </a:ext>
              </a:extLst>
            </p:cNvPr>
            <p:cNvSpPr txBox="1"/>
            <p:nvPr/>
          </p:nvSpPr>
          <p:spPr>
            <a:xfrm>
              <a:off x="2002544" y="1158765"/>
              <a:ext cx="2374512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ja-JP" altLang="en-US" sz="5400">
                  <a:latin typeface="MS Gothic" panose="020B0609070205080204" pitchFamily="49" charset="-128"/>
                  <a:ea typeface="MS Gothic" panose="020B0609070205080204" pitchFamily="49" charset="-128"/>
                  <a:cs typeface="Calibri"/>
                  <a:sym typeface="Calibri"/>
                </a:rPr>
                <a:t>価格？</a:t>
              </a:r>
              <a:endParaRPr sz="54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alibri"/>
                <a:sym typeface="Calibri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="" xmlns:a16="http://schemas.microsoft.com/office/drawing/2014/main" id="{02940A05-CBFD-164B-B519-0A49826EDF0D}"/>
              </a:ext>
            </a:extLst>
          </p:cNvPr>
          <p:cNvGrpSpPr/>
          <p:nvPr/>
        </p:nvGrpSpPr>
        <p:grpSpPr>
          <a:xfrm>
            <a:off x="1037861" y="4323621"/>
            <a:ext cx="3515949" cy="1260000"/>
            <a:chOff x="1629103" y="1048696"/>
            <a:chExt cx="3515949" cy="1260000"/>
          </a:xfrm>
        </p:grpSpPr>
        <p:sp>
          <p:nvSpPr>
            <p:cNvPr id="19" name="角丸四角形 18">
              <a:extLst>
                <a:ext uri="{FF2B5EF4-FFF2-40B4-BE49-F238E27FC236}">
                  <a16:creationId xmlns="" xmlns:a16="http://schemas.microsoft.com/office/drawing/2014/main" id="{A62C0F04-2FD2-144E-BC76-069AB31D0E2C}"/>
                </a:ext>
              </a:extLst>
            </p:cNvPr>
            <p:cNvSpPr/>
            <p:nvPr/>
          </p:nvSpPr>
          <p:spPr>
            <a:xfrm>
              <a:off x="1629103" y="1048696"/>
              <a:ext cx="3456000" cy="1260000"/>
            </a:xfrm>
            <a:prstGeom prst="roundRect">
              <a:avLst/>
            </a:prstGeom>
            <a:solidFill>
              <a:srgbClr val="FF7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Google Shape;60;p13">
              <a:extLst>
                <a:ext uri="{FF2B5EF4-FFF2-40B4-BE49-F238E27FC236}">
                  <a16:creationId xmlns="" xmlns:a16="http://schemas.microsoft.com/office/drawing/2014/main" id="{08534248-A2A5-3C47-A96D-7F9EC071DF91}"/>
                </a:ext>
              </a:extLst>
            </p:cNvPr>
            <p:cNvSpPr txBox="1"/>
            <p:nvPr/>
          </p:nvSpPr>
          <p:spPr>
            <a:xfrm>
              <a:off x="2002543" y="1158765"/>
              <a:ext cx="3142509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ja-JP" altLang="en-US" sz="5400">
                  <a:latin typeface="MS Gothic" panose="020B0609070205080204" pitchFamily="49" charset="-128"/>
                  <a:ea typeface="MS Gothic" panose="020B0609070205080204" pitchFamily="49" charset="-128"/>
                  <a:cs typeface="Calibri"/>
                  <a:sym typeface="Calibri"/>
                </a:rPr>
                <a:t>見た目？</a:t>
              </a:r>
              <a:endParaRPr sz="54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alibri"/>
                <a:sym typeface="Calibri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="" xmlns:a16="http://schemas.microsoft.com/office/drawing/2014/main" id="{C9598C63-C50A-494B-BFC1-6F1FC2190780}"/>
              </a:ext>
            </a:extLst>
          </p:cNvPr>
          <p:cNvGrpSpPr/>
          <p:nvPr/>
        </p:nvGrpSpPr>
        <p:grpSpPr>
          <a:xfrm>
            <a:off x="6974855" y="4323621"/>
            <a:ext cx="4212000" cy="1260000"/>
            <a:chOff x="1629101" y="1048696"/>
            <a:chExt cx="4212000" cy="1260000"/>
          </a:xfrm>
        </p:grpSpPr>
        <p:sp>
          <p:nvSpPr>
            <p:cNvPr id="22" name="角丸四角形 21">
              <a:extLst>
                <a:ext uri="{FF2B5EF4-FFF2-40B4-BE49-F238E27FC236}">
                  <a16:creationId xmlns="" xmlns:a16="http://schemas.microsoft.com/office/drawing/2014/main" id="{E8212312-1AA9-DE4E-9FCD-D0C8E732FC3F}"/>
                </a:ext>
              </a:extLst>
            </p:cNvPr>
            <p:cNvSpPr/>
            <p:nvPr/>
          </p:nvSpPr>
          <p:spPr>
            <a:xfrm>
              <a:off x="1629101" y="1048696"/>
              <a:ext cx="4212000" cy="1260000"/>
            </a:xfrm>
            <a:prstGeom prst="roundRec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Google Shape;60;p13">
              <a:extLst>
                <a:ext uri="{FF2B5EF4-FFF2-40B4-BE49-F238E27FC236}">
                  <a16:creationId xmlns="" xmlns:a16="http://schemas.microsoft.com/office/drawing/2014/main" id="{06231E9F-666D-3A47-AC02-CCC2BDED26F0}"/>
                </a:ext>
              </a:extLst>
            </p:cNvPr>
            <p:cNvSpPr txBox="1"/>
            <p:nvPr/>
          </p:nvSpPr>
          <p:spPr>
            <a:xfrm>
              <a:off x="2002543" y="1158765"/>
              <a:ext cx="3738769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ja-JP" altLang="en-US" sz="5400">
                  <a:latin typeface="MS Gothic" panose="020B0609070205080204" pitchFamily="49" charset="-128"/>
                  <a:ea typeface="MS Gothic" panose="020B0609070205080204" pitchFamily="49" charset="-128"/>
                  <a:cs typeface="Calibri"/>
                  <a:sym typeface="Calibri"/>
                </a:rPr>
                <a:t>ほかには？</a:t>
              </a:r>
              <a:endParaRPr sz="54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06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9CDA7692-8225-954B-A8D7-2FE0BF3CA263}"/>
              </a:ext>
            </a:extLst>
          </p:cNvPr>
          <p:cNvSpPr txBox="1"/>
          <p:nvPr/>
        </p:nvSpPr>
        <p:spPr>
          <a:xfrm>
            <a:off x="720000" y="540000"/>
            <a:ext cx="10752646" cy="8316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商品購入の意思決定のプロセス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="" xmlns:a16="http://schemas.microsoft.com/office/drawing/2014/main" id="{0A0ED03D-B9DD-CD40-86FE-3AF85CD76558}"/>
              </a:ext>
            </a:extLst>
          </p:cNvPr>
          <p:cNvGrpSpPr>
            <a:grpSpLocks noChangeAspect="1"/>
          </p:cNvGrpSpPr>
          <p:nvPr/>
        </p:nvGrpSpPr>
        <p:grpSpPr>
          <a:xfrm>
            <a:off x="719999" y="1994950"/>
            <a:ext cx="10675634" cy="1295358"/>
            <a:chOff x="720000" y="1887490"/>
            <a:chExt cx="8405765" cy="1019937"/>
          </a:xfrm>
        </p:grpSpPr>
        <p:sp>
          <p:nvSpPr>
            <p:cNvPr id="3" name="Google Shape;73;p15">
              <a:extLst>
                <a:ext uri="{FF2B5EF4-FFF2-40B4-BE49-F238E27FC236}">
                  <a16:creationId xmlns="" xmlns:a16="http://schemas.microsoft.com/office/drawing/2014/main" id="{A33D828F-DA88-9849-BDD6-926D3F00192A}"/>
                </a:ext>
              </a:extLst>
            </p:cNvPr>
            <p:cNvSpPr txBox="1">
              <a:spLocks/>
            </p:cNvSpPr>
            <p:nvPr/>
          </p:nvSpPr>
          <p:spPr>
            <a:xfrm>
              <a:off x="720000" y="1887490"/>
              <a:ext cx="1722609" cy="1019937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spcAft>
                  <a:spcPts val="1200"/>
                </a:spcAft>
                <a:buFont typeface="Arial"/>
                <a:buNone/>
              </a:pPr>
              <a:r>
                <a:rPr lang="ja-JP" altLang="en-US" sz="25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課題の明確化</a:t>
              </a:r>
              <a:endParaRPr lang="en-US" altLang="ja-JP" sz="25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pPr marL="0" indent="0">
                <a:spcAft>
                  <a:spcPts val="1200"/>
                </a:spcAft>
                <a:buFont typeface="Arial"/>
                <a:buNone/>
              </a:pPr>
              <a:r>
                <a:rPr lang="ja-JP" altLang="en-US" sz="25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目的の認識</a:t>
              </a:r>
              <a:endParaRPr lang="ja-JP" altLang="en-US" sz="25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4" name="Google Shape;73;p15">
              <a:extLst>
                <a:ext uri="{FF2B5EF4-FFF2-40B4-BE49-F238E27FC236}">
                  <a16:creationId xmlns="" xmlns:a16="http://schemas.microsoft.com/office/drawing/2014/main" id="{DFAB5223-246D-C441-BFF1-C4C5437CD51C}"/>
                </a:ext>
              </a:extLst>
            </p:cNvPr>
            <p:cNvSpPr txBox="1">
              <a:spLocks/>
            </p:cNvSpPr>
            <p:nvPr/>
          </p:nvSpPr>
          <p:spPr>
            <a:xfrm>
              <a:off x="2762220" y="1887491"/>
              <a:ext cx="1209583" cy="483126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Aft>
                  <a:spcPts val="1200"/>
                </a:spcAft>
                <a:buFont typeface="Arial"/>
                <a:buNone/>
              </a:pPr>
              <a:r>
                <a:rPr lang="ja-JP" altLang="en-US" sz="2500">
                  <a:solidFill>
                    <a:srgbClr val="FF0000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情報収集</a:t>
              </a:r>
              <a:endParaRPr lang="ja-JP" altLang="en-US" sz="25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5" name="Google Shape;73;p15">
              <a:extLst>
                <a:ext uri="{FF2B5EF4-FFF2-40B4-BE49-F238E27FC236}">
                  <a16:creationId xmlns="" xmlns:a16="http://schemas.microsoft.com/office/drawing/2014/main" id="{ECD13DEA-5664-A843-B02F-CDABE6738024}"/>
                </a:ext>
              </a:extLst>
            </p:cNvPr>
            <p:cNvSpPr txBox="1">
              <a:spLocks/>
            </p:cNvSpPr>
            <p:nvPr/>
          </p:nvSpPr>
          <p:spPr>
            <a:xfrm>
              <a:off x="4273326" y="1887490"/>
              <a:ext cx="1471704" cy="483127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Aft>
                  <a:spcPts val="1200"/>
                </a:spcAft>
                <a:buFont typeface="Arial"/>
                <a:buNone/>
              </a:pPr>
              <a:r>
                <a:rPr lang="ja-JP" altLang="en-US" sz="2500">
                  <a:solidFill>
                    <a:srgbClr val="FF0000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比較・検討</a:t>
              </a:r>
              <a:endParaRPr lang="ja-JP" altLang="en-US" sz="25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6" name="Google Shape;73;p15">
              <a:extLst>
                <a:ext uri="{FF2B5EF4-FFF2-40B4-BE49-F238E27FC236}">
                  <a16:creationId xmlns="" xmlns:a16="http://schemas.microsoft.com/office/drawing/2014/main" id="{6D9B283E-ED46-164B-8351-84B01B09A760}"/>
                </a:ext>
              </a:extLst>
            </p:cNvPr>
            <p:cNvSpPr txBox="1">
              <a:spLocks/>
            </p:cNvSpPr>
            <p:nvPr/>
          </p:nvSpPr>
          <p:spPr>
            <a:xfrm>
              <a:off x="6041179" y="1887490"/>
              <a:ext cx="990693" cy="823383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Aft>
                  <a:spcPts val="1200"/>
                </a:spcAft>
                <a:buFont typeface="Arial"/>
                <a:buNone/>
              </a:pPr>
              <a:r>
                <a:rPr lang="ja-JP" altLang="en-US" sz="25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動機の再確認</a:t>
              </a:r>
              <a:endParaRPr lang="ja-JP" altLang="en-US" sz="25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7" name="下矢印 6">
              <a:extLst>
                <a:ext uri="{FF2B5EF4-FFF2-40B4-BE49-F238E27FC236}">
                  <a16:creationId xmlns="" xmlns:a16="http://schemas.microsoft.com/office/drawing/2014/main" id="{25D29142-B104-A44A-918B-B4390F26FC5B}"/>
                </a:ext>
              </a:extLst>
            </p:cNvPr>
            <p:cNvSpPr/>
            <p:nvPr/>
          </p:nvSpPr>
          <p:spPr>
            <a:xfrm rot="16200000">
              <a:off x="2442700" y="2001281"/>
              <a:ext cx="306396" cy="2555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下矢印 7">
              <a:extLst>
                <a:ext uri="{FF2B5EF4-FFF2-40B4-BE49-F238E27FC236}">
                  <a16:creationId xmlns="" xmlns:a16="http://schemas.microsoft.com/office/drawing/2014/main" id="{FB94CAC5-975A-BB46-9570-B0B1FEE8982B}"/>
                </a:ext>
              </a:extLst>
            </p:cNvPr>
            <p:cNvSpPr/>
            <p:nvPr/>
          </p:nvSpPr>
          <p:spPr>
            <a:xfrm rot="16200000">
              <a:off x="3963852" y="2001281"/>
              <a:ext cx="306396" cy="2555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下矢印 8">
              <a:extLst>
                <a:ext uri="{FF2B5EF4-FFF2-40B4-BE49-F238E27FC236}">
                  <a16:creationId xmlns="" xmlns:a16="http://schemas.microsoft.com/office/drawing/2014/main" id="{DF09B0BB-643D-1441-96F4-92CB6294B586}"/>
                </a:ext>
              </a:extLst>
            </p:cNvPr>
            <p:cNvSpPr/>
            <p:nvPr/>
          </p:nvSpPr>
          <p:spPr>
            <a:xfrm rot="16200000">
              <a:off x="5732831" y="2001282"/>
              <a:ext cx="306396" cy="2555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下矢印 9">
              <a:extLst>
                <a:ext uri="{FF2B5EF4-FFF2-40B4-BE49-F238E27FC236}">
                  <a16:creationId xmlns="" xmlns:a16="http://schemas.microsoft.com/office/drawing/2014/main" id="{900568B4-E5F6-FC4A-BFD0-558EA0EAEBA3}"/>
                </a:ext>
              </a:extLst>
            </p:cNvPr>
            <p:cNvSpPr/>
            <p:nvPr/>
          </p:nvSpPr>
          <p:spPr>
            <a:xfrm rot="16200000">
              <a:off x="7023247" y="2001282"/>
              <a:ext cx="306396" cy="2555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Google Shape;73;p15">
              <a:extLst>
                <a:ext uri="{FF2B5EF4-FFF2-40B4-BE49-F238E27FC236}">
                  <a16:creationId xmlns="" xmlns:a16="http://schemas.microsoft.com/office/drawing/2014/main" id="{ADFA2652-0D0A-3E4A-AD66-67D04F378777}"/>
                </a:ext>
              </a:extLst>
            </p:cNvPr>
            <p:cNvSpPr txBox="1">
              <a:spLocks/>
            </p:cNvSpPr>
            <p:nvPr/>
          </p:nvSpPr>
          <p:spPr>
            <a:xfrm>
              <a:off x="7340139" y="1887490"/>
              <a:ext cx="743039" cy="483127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Aft>
                  <a:spcPts val="1200"/>
                </a:spcAft>
                <a:buFont typeface="Arial"/>
                <a:buNone/>
              </a:pPr>
              <a:r>
                <a:rPr lang="ja-JP" altLang="en-US" sz="25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決定</a:t>
              </a:r>
              <a:endParaRPr lang="ja-JP" altLang="en-US" sz="25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12" name="Google Shape;73;p15">
              <a:extLst>
                <a:ext uri="{FF2B5EF4-FFF2-40B4-BE49-F238E27FC236}">
                  <a16:creationId xmlns="" xmlns:a16="http://schemas.microsoft.com/office/drawing/2014/main" id="{7CFE418B-E5F6-CC44-A1A3-F77C2F662E91}"/>
                </a:ext>
              </a:extLst>
            </p:cNvPr>
            <p:cNvSpPr txBox="1">
              <a:spLocks/>
            </p:cNvSpPr>
            <p:nvPr/>
          </p:nvSpPr>
          <p:spPr>
            <a:xfrm>
              <a:off x="8382726" y="1887490"/>
              <a:ext cx="743039" cy="483127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Aft>
                  <a:spcPts val="1200"/>
                </a:spcAft>
                <a:buFont typeface="Arial"/>
                <a:buNone/>
              </a:pPr>
              <a:r>
                <a:rPr lang="ja-JP" altLang="en-US" sz="2500">
                  <a:solidFill>
                    <a:srgbClr val="FF0000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評価</a:t>
              </a:r>
              <a:endParaRPr lang="ja-JP" altLang="en-US" sz="25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13" name="下矢印 12">
              <a:extLst>
                <a:ext uri="{FF2B5EF4-FFF2-40B4-BE49-F238E27FC236}">
                  <a16:creationId xmlns="" xmlns:a16="http://schemas.microsoft.com/office/drawing/2014/main" id="{6EF60FFB-5526-9B4C-A512-AE872DFFC54F}"/>
                </a:ext>
              </a:extLst>
            </p:cNvPr>
            <p:cNvSpPr/>
            <p:nvPr/>
          </p:nvSpPr>
          <p:spPr>
            <a:xfrm rot="16200000">
              <a:off x="8074381" y="2001282"/>
              <a:ext cx="306396" cy="2555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7789BEE3-8DE9-4B4D-B0E5-29DFABF076DB}"/>
              </a:ext>
            </a:extLst>
          </p:cNvPr>
          <p:cNvSpPr txBox="1"/>
          <p:nvPr/>
        </p:nvSpPr>
        <p:spPr>
          <a:xfrm>
            <a:off x="720000" y="4029435"/>
            <a:ext cx="11167200" cy="1692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5000">
                <a:latin typeface="MS Gothic" panose="020B0609070205080204" pitchFamily="49" charset="-128"/>
                <a:ea typeface="MS Gothic" panose="020B0609070205080204" pitchFamily="49" charset="-128"/>
              </a:rPr>
              <a:t>⇒</a:t>
            </a:r>
            <a:r>
              <a:rPr lang="ja-JP" altLang="en-US" sz="50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個人</a:t>
            </a:r>
            <a:r>
              <a:rPr lang="ja-JP" altLang="en-US" sz="5000">
                <a:latin typeface="MS Gothic" panose="020B0609070205080204" pitchFamily="49" charset="-128"/>
                <a:ea typeface="MS Gothic" panose="020B0609070205080204" pitchFamily="49" charset="-128"/>
              </a:rPr>
              <a:t>の視点からだけでなく、</a:t>
            </a:r>
          </a:p>
          <a:p>
            <a:pPr>
              <a:spcAft>
                <a:spcPts val="1200"/>
              </a:spcAft>
            </a:pPr>
            <a:r>
              <a:rPr lang="ja-JP" altLang="en-US" sz="500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en-US" altLang="ja-JP" sz="50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0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社会的な視点</a:t>
            </a:r>
            <a:r>
              <a:rPr lang="en-US" altLang="ja-JP" sz="50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000">
                <a:latin typeface="MS Gothic" panose="020B0609070205080204" pitchFamily="49" charset="-128"/>
                <a:ea typeface="MS Gothic" panose="020B0609070205080204" pitchFamily="49" charset="-128"/>
              </a:rPr>
              <a:t>からも評価しよう！</a:t>
            </a:r>
            <a:endParaRPr kumimoji="1" lang="ja-JP" altLang="en-US" sz="50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8" name="メモ 17">
            <a:extLst>
              <a:ext uri="{FF2B5EF4-FFF2-40B4-BE49-F238E27FC236}">
                <a16:creationId xmlns="" xmlns:a16="http://schemas.microsoft.com/office/drawing/2014/main" id="{5D6C4A11-3026-484D-8A1E-0595029BAB53}"/>
              </a:ext>
            </a:extLst>
          </p:cNvPr>
          <p:cNvSpPr/>
          <p:nvPr/>
        </p:nvSpPr>
        <p:spPr>
          <a:xfrm>
            <a:off x="1485578" y="5003274"/>
            <a:ext cx="4253070" cy="713535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メモ 20">
            <a:extLst>
              <a:ext uri="{FF2B5EF4-FFF2-40B4-BE49-F238E27FC236}">
                <a16:creationId xmlns="" xmlns:a16="http://schemas.microsoft.com/office/drawing/2014/main" id="{47AD2704-E044-4046-BC3E-6B45C6A5BE98}"/>
              </a:ext>
            </a:extLst>
          </p:cNvPr>
          <p:cNvSpPr/>
          <p:nvPr/>
        </p:nvSpPr>
        <p:spPr>
          <a:xfrm>
            <a:off x="3398460" y="2080282"/>
            <a:ext cx="1373236" cy="43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メモ 21">
            <a:extLst>
              <a:ext uri="{FF2B5EF4-FFF2-40B4-BE49-F238E27FC236}">
                <a16:creationId xmlns="" xmlns:a16="http://schemas.microsoft.com/office/drawing/2014/main" id="{55590B1E-208F-3840-80F0-5394C6E41FD0}"/>
              </a:ext>
            </a:extLst>
          </p:cNvPr>
          <p:cNvSpPr/>
          <p:nvPr/>
        </p:nvSpPr>
        <p:spPr>
          <a:xfrm>
            <a:off x="5332363" y="2080282"/>
            <a:ext cx="1655999" cy="43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メモ 22">
            <a:extLst>
              <a:ext uri="{FF2B5EF4-FFF2-40B4-BE49-F238E27FC236}">
                <a16:creationId xmlns="" xmlns:a16="http://schemas.microsoft.com/office/drawing/2014/main" id="{129CC689-D5CE-1541-90B2-3C79B121803A}"/>
              </a:ext>
            </a:extLst>
          </p:cNvPr>
          <p:cNvSpPr/>
          <p:nvPr/>
        </p:nvSpPr>
        <p:spPr>
          <a:xfrm>
            <a:off x="10545495" y="2080282"/>
            <a:ext cx="756000" cy="43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0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挿絵, 抽象 が含まれている画像&#10;&#10;自動的に生成された説明">
            <a:extLst>
              <a:ext uri="{FF2B5EF4-FFF2-40B4-BE49-F238E27FC236}">
                <a16:creationId xmlns="" xmlns:a16="http://schemas.microsoft.com/office/drawing/2014/main" id="{00964D89-0C55-3E4B-9863-FE371A3CFD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418854"/>
            <a:ext cx="1783080" cy="64008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D338A178-7D3F-EE45-821F-34463C863360}"/>
              </a:ext>
            </a:extLst>
          </p:cNvPr>
          <p:cNvSpPr txBox="1"/>
          <p:nvPr/>
        </p:nvSpPr>
        <p:spPr>
          <a:xfrm>
            <a:off x="3052234" y="1369956"/>
            <a:ext cx="8187694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次のうち、契約はどれ？</a:t>
            </a:r>
            <a:endParaRPr kumimoji="1" lang="ja-JP" altLang="en-US" sz="40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29B207A8-39F6-9F49-B67B-A1B566A6ED33}"/>
              </a:ext>
            </a:extLst>
          </p:cNvPr>
          <p:cNvSpPr txBox="1"/>
          <p:nvPr/>
        </p:nvSpPr>
        <p:spPr>
          <a:xfrm>
            <a:off x="720000" y="2705451"/>
            <a:ext cx="5633544" cy="300082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2700">
                <a:latin typeface="MS Gothic" panose="020B0609070205080204" pitchFamily="49" charset="-128"/>
                <a:ea typeface="MS Gothic" panose="020B0609070205080204" pitchFamily="49" charset="-128"/>
              </a:rPr>
              <a:t>①電車に乗る</a:t>
            </a:r>
          </a:p>
          <a:p>
            <a:pPr>
              <a:spcAft>
                <a:spcPts val="1800"/>
              </a:spcAft>
            </a:pPr>
            <a:r>
              <a:rPr lang="ja-JP" altLang="en-US" sz="2700">
                <a:latin typeface="MS Gothic" panose="020B0609070205080204" pitchFamily="49" charset="-128"/>
                <a:ea typeface="MS Gothic" panose="020B0609070205080204" pitchFamily="49" charset="-128"/>
              </a:rPr>
              <a:t>②本を買う</a:t>
            </a:r>
          </a:p>
          <a:p>
            <a:pPr>
              <a:spcAft>
                <a:spcPts val="1800"/>
              </a:spcAft>
            </a:pPr>
            <a:r>
              <a:rPr lang="ja-JP" altLang="en-US" sz="2700">
                <a:latin typeface="MS Gothic" panose="020B0609070205080204" pitchFamily="49" charset="-128"/>
                <a:ea typeface="MS Gothic" panose="020B0609070205080204" pitchFamily="49" charset="-128"/>
              </a:rPr>
              <a:t>③成人式の着物をレンタルする</a:t>
            </a:r>
          </a:p>
          <a:p>
            <a:pPr>
              <a:spcAft>
                <a:spcPts val="1800"/>
              </a:spcAft>
            </a:pPr>
            <a:r>
              <a:rPr lang="ja-JP" altLang="en-US" sz="2700">
                <a:latin typeface="MS Gothic" panose="020B0609070205080204" pitchFamily="49" charset="-128"/>
                <a:ea typeface="MS Gothic" panose="020B0609070205080204" pitchFamily="49" charset="-128"/>
              </a:rPr>
              <a:t>④スマホで音楽をダウンロードする</a:t>
            </a:r>
          </a:p>
          <a:p>
            <a:pPr>
              <a:spcAft>
                <a:spcPts val="1800"/>
              </a:spcAft>
            </a:pPr>
            <a:r>
              <a:rPr lang="ja-JP" altLang="en-US" sz="2700">
                <a:latin typeface="MS Gothic" panose="020B0609070205080204" pitchFamily="49" charset="-128"/>
                <a:ea typeface="MS Gothic" panose="020B0609070205080204" pitchFamily="49" charset="-128"/>
              </a:rPr>
              <a:t>⑤コンビニでお菓子を買う</a:t>
            </a:r>
            <a:endParaRPr kumimoji="1" lang="ja-JP" altLang="en-US" sz="27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C1D1B660-B5FF-394A-BDF9-12D2089185D2}"/>
              </a:ext>
            </a:extLst>
          </p:cNvPr>
          <p:cNvSpPr txBox="1"/>
          <p:nvPr/>
        </p:nvSpPr>
        <p:spPr>
          <a:xfrm>
            <a:off x="6626813" y="2705451"/>
            <a:ext cx="5376000" cy="300082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2700">
                <a:latin typeface="MS Gothic" panose="020B0609070205080204" pitchFamily="49" charset="-128"/>
                <a:ea typeface="MS Gothic" panose="020B0609070205080204" pitchFamily="49" charset="-128"/>
              </a:rPr>
              <a:t>⑥美容室で髪の毛を切る</a:t>
            </a:r>
          </a:p>
          <a:p>
            <a:pPr>
              <a:spcAft>
                <a:spcPts val="1800"/>
              </a:spcAft>
            </a:pPr>
            <a:r>
              <a:rPr lang="ja-JP" altLang="en-US" sz="2700">
                <a:latin typeface="MS Gothic" panose="020B0609070205080204" pitchFamily="49" charset="-128"/>
                <a:ea typeface="MS Gothic" panose="020B0609070205080204" pitchFamily="49" charset="-128"/>
              </a:rPr>
              <a:t>⑦ホテルに泊まる</a:t>
            </a:r>
          </a:p>
          <a:p>
            <a:pPr>
              <a:spcAft>
                <a:spcPts val="1800"/>
              </a:spcAft>
            </a:pPr>
            <a:r>
              <a:rPr lang="ja-JP" altLang="en-US" sz="2700">
                <a:latin typeface="MS Gothic" panose="020B0609070205080204" pitchFamily="49" charset="-128"/>
                <a:ea typeface="MS Gothic" panose="020B0609070205080204" pitchFamily="49" charset="-128"/>
              </a:rPr>
              <a:t>⑧自動販売機でジュースを買う</a:t>
            </a:r>
          </a:p>
          <a:p>
            <a:pPr>
              <a:spcAft>
                <a:spcPts val="1800"/>
              </a:spcAft>
            </a:pPr>
            <a:r>
              <a:rPr lang="ja-JP" altLang="en-US" sz="2700">
                <a:latin typeface="MS Gothic" panose="020B0609070205080204" pitchFamily="49" charset="-128"/>
                <a:ea typeface="MS Gothic" panose="020B0609070205080204" pitchFamily="49" charset="-128"/>
              </a:rPr>
              <a:t>⑨病院で治療してもらう</a:t>
            </a:r>
          </a:p>
          <a:p>
            <a:pPr>
              <a:spcAft>
                <a:spcPts val="1800"/>
              </a:spcAft>
            </a:pPr>
            <a:r>
              <a:rPr lang="ja-JP" altLang="en-US" sz="2700">
                <a:latin typeface="MS Gothic" panose="020B0609070205080204" pitchFamily="49" charset="-128"/>
                <a:ea typeface="MS Gothic" panose="020B0609070205080204" pitchFamily="49" charset="-128"/>
              </a:rPr>
              <a:t>⑩ネット通販で服を買う</a:t>
            </a:r>
            <a:endParaRPr kumimoji="1" lang="ja-JP" altLang="en-US" sz="27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BB747483-DE7C-9844-B854-5F5B22CFC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65339"/>
            <a:ext cx="10752000" cy="7232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E69A2AC6-E5FD-0649-9807-3F97AC3FA7AD}"/>
              </a:ext>
            </a:extLst>
          </p:cNvPr>
          <p:cNvSpPr txBox="1"/>
          <p:nvPr/>
        </p:nvSpPr>
        <p:spPr>
          <a:xfrm>
            <a:off x="1266092" y="35872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②契約とは？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="" xmlns:a16="http://schemas.microsoft.com/office/drawing/2014/main" id="{3F3A015E-0F94-AF4C-BF10-7165FBC64464}"/>
              </a:ext>
            </a:extLst>
          </p:cNvPr>
          <p:cNvCxnSpPr>
            <a:cxnSpLocks/>
          </p:cNvCxnSpPr>
          <p:nvPr/>
        </p:nvCxnSpPr>
        <p:spPr>
          <a:xfrm>
            <a:off x="441789" y="2373094"/>
            <a:ext cx="11054993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7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5ADF874D-36D9-534D-8D41-EF45E10D9757}"/>
              </a:ext>
            </a:extLst>
          </p:cNvPr>
          <p:cNvSpPr txBox="1"/>
          <p:nvPr/>
        </p:nvSpPr>
        <p:spPr>
          <a:xfrm>
            <a:off x="720000" y="820800"/>
            <a:ext cx="10800000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正解は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  <a:endParaRPr kumimoji="1" lang="ja-JP" altLang="en-US" sz="40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DF776D17-45D8-9D42-BE5B-3C315A11A9A2}"/>
              </a:ext>
            </a:extLst>
          </p:cNvPr>
          <p:cNvSpPr txBox="1"/>
          <p:nvPr/>
        </p:nvSpPr>
        <p:spPr>
          <a:xfrm>
            <a:off x="2654234" y="3013501"/>
            <a:ext cx="7057655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①〜⑩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すべて契約</a:t>
            </a:r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!!</a:t>
            </a:r>
            <a:endParaRPr kumimoji="1" lang="ja-JP" altLang="en-US" sz="40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="" xmlns:a16="http://schemas.microsoft.com/office/drawing/2014/main" id="{518D230F-8679-BD4B-9D57-8ABBB8BE390C}"/>
              </a:ext>
            </a:extLst>
          </p:cNvPr>
          <p:cNvSpPr/>
          <p:nvPr/>
        </p:nvSpPr>
        <p:spPr>
          <a:xfrm>
            <a:off x="2419770" y="3082529"/>
            <a:ext cx="7218547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35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95BBD8D9-5063-A34D-9CFF-DBBF2F0C8C41}"/>
              </a:ext>
            </a:extLst>
          </p:cNvPr>
          <p:cNvSpPr txBox="1"/>
          <p:nvPr/>
        </p:nvSpPr>
        <p:spPr>
          <a:xfrm>
            <a:off x="975319" y="943687"/>
            <a:ext cx="10800000" cy="403187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7000" b="1">
                <a:latin typeface="MS Gothic" panose="020B0609070205080204" pitchFamily="49" charset="-128"/>
                <a:ea typeface="MS Gothic" panose="020B0609070205080204" pitchFamily="49" charset="-128"/>
              </a:rPr>
              <a:t>契約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とは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法的拘束力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のある約束のことで、成立すると、お互いに</a:t>
            </a:r>
          </a:p>
          <a:p>
            <a:pPr>
              <a:spcAft>
                <a:spcPts val="1200"/>
              </a:spcAft>
            </a:pPr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義務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と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権利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が発生する。</a:t>
            </a:r>
            <a:endParaRPr kumimoji="1" lang="ja-JP" altLang="en-US" sz="40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メモ 2">
            <a:extLst>
              <a:ext uri="{FF2B5EF4-FFF2-40B4-BE49-F238E27FC236}">
                <a16:creationId xmlns="" xmlns:a16="http://schemas.microsoft.com/office/drawing/2014/main" id="{E51C74B1-9A03-E448-B004-9C3DA6A0AF3A}"/>
              </a:ext>
            </a:extLst>
          </p:cNvPr>
          <p:cNvSpPr/>
          <p:nvPr/>
        </p:nvSpPr>
        <p:spPr>
          <a:xfrm>
            <a:off x="975319" y="4025314"/>
            <a:ext cx="1918097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メモ 3">
            <a:extLst>
              <a:ext uri="{FF2B5EF4-FFF2-40B4-BE49-F238E27FC236}">
                <a16:creationId xmlns="" xmlns:a16="http://schemas.microsoft.com/office/drawing/2014/main" id="{15A0C63A-681E-C947-BE23-A859CEC1C5D7}"/>
              </a:ext>
            </a:extLst>
          </p:cNvPr>
          <p:cNvSpPr/>
          <p:nvPr/>
        </p:nvSpPr>
        <p:spPr>
          <a:xfrm>
            <a:off x="3730682" y="4025314"/>
            <a:ext cx="1918097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0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B21FF0C4-46D6-814A-8133-F3EE3052BA97}"/>
              </a:ext>
            </a:extLst>
          </p:cNvPr>
          <p:cNvSpPr txBox="1"/>
          <p:nvPr/>
        </p:nvSpPr>
        <p:spPr>
          <a:xfrm>
            <a:off x="720000" y="540000"/>
            <a:ext cx="10800000" cy="14157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864000" indent="-972000"/>
            <a:r>
              <a:rPr lang="en" altLang="ja-JP" sz="4500" dirty="0">
                <a:solidFill>
                  <a:schemeClr val="accent6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Q1</a:t>
            </a:r>
            <a:r>
              <a:rPr lang="en" altLang="ja-JP" sz="45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500">
                <a:latin typeface="MS Gothic" panose="020B0609070205080204" pitchFamily="49" charset="-128"/>
                <a:ea typeface="MS Gothic" panose="020B0609070205080204" pitchFamily="49" charset="-128"/>
              </a:rPr>
              <a:t>店で買い物をするとき、</a:t>
            </a:r>
            <a:endParaRPr lang="en-US" altLang="ja-JP" sz="45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864000" indent="-972000"/>
            <a:r>
              <a:rPr lang="ja-JP" altLang="en-US" sz="4500">
                <a:latin typeface="MS Gothic" panose="020B0609070205080204" pitchFamily="49" charset="-128"/>
                <a:ea typeface="MS Gothic" panose="020B0609070205080204" pitchFamily="49" charset="-128"/>
              </a:rPr>
              <a:t>　　　　　　</a:t>
            </a:r>
            <a:r>
              <a:rPr lang="ja-JP" altLang="en-US" sz="45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契約が成立</a:t>
            </a:r>
            <a:r>
              <a:rPr lang="ja-JP" altLang="en-US" sz="4500">
                <a:latin typeface="MS Gothic" panose="020B0609070205080204" pitchFamily="49" charset="-128"/>
                <a:ea typeface="MS Gothic" panose="020B0609070205080204" pitchFamily="49" charset="-128"/>
              </a:rPr>
              <a:t>するのはいつ？</a:t>
            </a:r>
            <a:endParaRPr kumimoji="1" lang="ja-JP" altLang="en-US" sz="45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C1006DD0-EE42-9E40-AE26-0FA81BB2AB26}"/>
              </a:ext>
            </a:extLst>
          </p:cNvPr>
          <p:cNvSpPr txBox="1">
            <a:spLocks/>
          </p:cNvSpPr>
          <p:nvPr/>
        </p:nvSpPr>
        <p:spPr>
          <a:xfrm>
            <a:off x="720000" y="2658146"/>
            <a:ext cx="2391062" cy="2160000"/>
          </a:xfrm>
          <a:prstGeom prst="roundRect">
            <a:avLst/>
          </a:prstGeom>
          <a:gradFill flip="none" rotWithShape="1">
            <a:gsLst>
              <a:gs pos="0">
                <a:srgbClr val="EFBFB8"/>
              </a:gs>
              <a:gs pos="100000">
                <a:srgbClr val="FFDCDC"/>
              </a:gs>
            </a:gsLst>
            <a:lin ang="13500000" scaled="1"/>
            <a:tileRect/>
          </a:gradFill>
          <a:ln w="25400" cap="flat">
            <a:solidFill>
              <a:srgbClr val="E5A08D"/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商品を</a:t>
            </a:r>
          </a:p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受け取った</a:t>
            </a:r>
            <a:endParaRPr lang="en-US" altLang="ja-JP" sz="3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とき</a:t>
            </a:r>
            <a:endParaRPr kumimoji="1" lang="ja-JP" altLang="en-US" sz="30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1BC256F1-9559-9348-8533-FFF650FAB625}"/>
              </a:ext>
            </a:extLst>
          </p:cNvPr>
          <p:cNvSpPr txBox="1">
            <a:spLocks/>
          </p:cNvSpPr>
          <p:nvPr/>
        </p:nvSpPr>
        <p:spPr>
          <a:xfrm>
            <a:off x="3452296" y="2658146"/>
            <a:ext cx="1866248" cy="2160000"/>
          </a:xfrm>
          <a:prstGeom prst="roundRect">
            <a:avLst/>
          </a:prstGeom>
          <a:gradFill flip="none" rotWithShape="1">
            <a:gsLst>
              <a:gs pos="0">
                <a:srgbClr val="AFD1B2"/>
              </a:gs>
              <a:gs pos="100000">
                <a:srgbClr val="E3EFE1"/>
              </a:gs>
            </a:gsLst>
            <a:lin ang="13500000" scaled="1"/>
            <a:tileRect/>
          </a:gradFill>
          <a:ln w="25400" cap="flat">
            <a:solidFill>
              <a:srgbClr val="A0CAA8"/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お金を</a:t>
            </a:r>
          </a:p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払った</a:t>
            </a:r>
          </a:p>
          <a:p>
            <a:pPr algn="ctr"/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とき</a:t>
            </a:r>
            <a:endParaRPr kumimoji="1" lang="ja-JP" altLang="en-US" sz="30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1E63A512-456F-1446-81B8-DBA048B00CBF}"/>
              </a:ext>
            </a:extLst>
          </p:cNvPr>
          <p:cNvSpPr txBox="1">
            <a:spLocks/>
          </p:cNvSpPr>
          <p:nvPr/>
        </p:nvSpPr>
        <p:spPr>
          <a:xfrm>
            <a:off x="5659779" y="2658146"/>
            <a:ext cx="5812221" cy="2160000"/>
          </a:xfrm>
          <a:prstGeom prst="roundRect">
            <a:avLst/>
          </a:prstGeom>
          <a:gradFill flip="none" rotWithShape="1">
            <a:gsLst>
              <a:gs pos="0">
                <a:srgbClr val="F0C99F"/>
              </a:gs>
              <a:gs pos="100000">
                <a:srgbClr val="FAE3D1"/>
              </a:gs>
            </a:gsLst>
            <a:lin ang="13500000" scaled="1"/>
            <a:tileRect/>
          </a:gradFill>
          <a:ln w="25400" cap="flat">
            <a:solidFill>
              <a:srgbClr val="E9B27F"/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買うものをレジに持って行き、「これ買います」と言って店員が、「はい、かしこまりました」と言ったとき</a:t>
            </a:r>
            <a:endParaRPr kumimoji="1" lang="ja-JP" altLang="en-US" sz="30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1DA64CA5-869D-5E4E-BA77-3735A71DD6B5}"/>
              </a:ext>
            </a:extLst>
          </p:cNvPr>
          <p:cNvSpPr txBox="1"/>
          <p:nvPr/>
        </p:nvSpPr>
        <p:spPr>
          <a:xfrm>
            <a:off x="720000" y="2121375"/>
            <a:ext cx="564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①</a:t>
            </a:r>
            <a:endParaRPr lang="ja-JP" altLang="en-US" sz="3000"/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E452405D-C82E-5F40-9013-3EF9ED5DAF32}"/>
              </a:ext>
            </a:extLst>
          </p:cNvPr>
          <p:cNvSpPr txBox="1"/>
          <p:nvPr/>
        </p:nvSpPr>
        <p:spPr>
          <a:xfrm>
            <a:off x="3452690" y="2121375"/>
            <a:ext cx="564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②</a:t>
            </a:r>
            <a:endParaRPr lang="ja-JP" altLang="en-US" sz="3000"/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AAB22249-0392-BE44-96C9-653E8923822F}"/>
              </a:ext>
            </a:extLst>
          </p:cNvPr>
          <p:cNvSpPr txBox="1"/>
          <p:nvPr/>
        </p:nvSpPr>
        <p:spPr>
          <a:xfrm>
            <a:off x="5659863" y="2121375"/>
            <a:ext cx="564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③</a:t>
            </a:r>
            <a:endParaRPr lang="ja-JP" altLang="en-US" sz="3000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43869708-EDCB-914E-B2B2-BCAF542A62BC}"/>
              </a:ext>
            </a:extLst>
          </p:cNvPr>
          <p:cNvSpPr txBox="1"/>
          <p:nvPr/>
        </p:nvSpPr>
        <p:spPr>
          <a:xfrm>
            <a:off x="3652386" y="5217104"/>
            <a:ext cx="5376000" cy="6924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864000" indent="-972000"/>
            <a:r>
              <a:rPr lang="ja-JP" altLang="en-US" sz="4500">
                <a:latin typeface="MS Gothic" panose="020B0609070205080204" pitchFamily="49" charset="-128"/>
                <a:ea typeface="MS Gothic" panose="020B0609070205080204" pitchFamily="49" charset="-128"/>
              </a:rPr>
              <a:t>正解は　⇒　</a:t>
            </a:r>
            <a:r>
              <a:rPr lang="ja-JP" altLang="en-US" sz="45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③</a:t>
            </a:r>
            <a:endParaRPr kumimoji="1" lang="ja-JP" altLang="en-US" sz="45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メモ 10">
            <a:extLst>
              <a:ext uri="{FF2B5EF4-FFF2-40B4-BE49-F238E27FC236}">
                <a16:creationId xmlns="" xmlns:a16="http://schemas.microsoft.com/office/drawing/2014/main" id="{2169A8FD-F7E6-7849-86FF-4241F8522F32}"/>
              </a:ext>
            </a:extLst>
          </p:cNvPr>
          <p:cNvSpPr/>
          <p:nvPr/>
        </p:nvSpPr>
        <p:spPr>
          <a:xfrm>
            <a:off x="6886671" y="5248634"/>
            <a:ext cx="1017109" cy="692497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7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5CE61B6F614244AB24214004C2201C8" ma:contentTypeVersion="13" ma:contentTypeDescription="新しいドキュメントを作成します。" ma:contentTypeScope="" ma:versionID="226893331aed7f24245c17bfbf900c5b">
  <xsd:schema xmlns:xsd="http://www.w3.org/2001/XMLSchema" xmlns:xs="http://www.w3.org/2001/XMLSchema" xmlns:p="http://schemas.microsoft.com/office/2006/metadata/properties" xmlns:ns2="2843f774-3727-4fa6-aea7-4900779d95ca" xmlns:ns3="c96c35a3-9b6b-4ff4-bea4-5ce657555ebe" targetNamespace="http://schemas.microsoft.com/office/2006/metadata/properties" ma:root="true" ma:fieldsID="2a5a63687ad076dd74a3d584bedc389d" ns2:_="" ns3:_="">
    <xsd:import namespace="2843f774-3727-4fa6-aea7-4900779d95ca"/>
    <xsd:import namespace="c96c35a3-9b6b-4ff4-bea4-5ce657555e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3f774-3727-4fa6-aea7-4900779d95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c35a3-9b6b-4ff4-bea4-5ce657555e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A1C97E-9F0D-4889-8F6D-4488CA72B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3f774-3727-4fa6-aea7-4900779d95ca"/>
    <ds:schemaRef ds:uri="c96c35a3-9b6b-4ff4-bea4-5ce657555e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567773-A557-4DD4-9659-EFEF3C0E48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792CCC-4FDC-48BF-BCBE-23D8E2D24E0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520</Words>
  <Application>Microsoft Macintosh PowerPoint</Application>
  <PresentationFormat>ワイド画面</PresentationFormat>
  <Paragraphs>96</Paragraphs>
  <Slides>20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Arial</vt:lpstr>
      <vt:lpstr>Calibri</vt:lpstr>
      <vt:lpstr>MS Gothic</vt:lpstr>
      <vt:lpstr>游ゴシック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石本 忠廣</dc:creator>
  <cp:lastModifiedBy>河井 祐樹</cp:lastModifiedBy>
  <cp:revision>67</cp:revision>
  <cp:lastPrinted>2021-12-07T06:42:54Z</cp:lastPrinted>
  <dcterms:created xsi:type="dcterms:W3CDTF">2021-12-07T04:03:17Z</dcterms:created>
  <dcterms:modified xsi:type="dcterms:W3CDTF">2023-02-03T08:45:10Z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0x01010085CE61B6F614244AB24214004C2201C8</vt:lpwstr>
  </property>
</Properties>
</file>