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FC1"/>
    <a:srgbClr val="E49E99"/>
    <a:srgbClr val="F2CDC3"/>
    <a:srgbClr val="E2F5FF"/>
    <a:srgbClr val="FAE3D1"/>
    <a:srgbClr val="F0C99F"/>
    <a:srgbClr val="E9B27F"/>
    <a:srgbClr val="A0CAA8"/>
    <a:srgbClr val="E3EFE1"/>
    <a:srgbClr val="AFD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44"/>
    <p:restoredTop sz="94626"/>
  </p:normalViewPr>
  <p:slideViewPr>
    <p:cSldViewPr snapToGrid="0" snapToObjects="1">
      <p:cViewPr varScale="1">
        <p:scale>
          <a:sx n="121" d="100"/>
          <a:sy n="121" d="100"/>
        </p:scale>
        <p:origin x="13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A6795FF-E794-0F43-BB2B-91B1DDB518F0}" type="datetimeFigureOut">
              <a:rPr kumimoji="1" lang="ja-JP" altLang="en-US" smtClean="0"/>
              <a:t>2023/2/3</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0DB991-4017-AB4A-AE78-988B98691604}" type="slidenum">
              <a:rPr kumimoji="1" lang="ja-JP" altLang="en-US" smtClean="0"/>
              <a:t>‹#›</a:t>
            </a:fld>
            <a:endParaRPr kumimoji="1" lang="ja-JP" altLang="en-US"/>
          </a:p>
        </p:txBody>
      </p:sp>
    </p:spTree>
    <p:extLst>
      <p:ext uri="{BB962C8B-B14F-4D97-AF65-F5344CB8AC3E}">
        <p14:creationId xmlns:p14="http://schemas.microsoft.com/office/powerpoint/2010/main" val="267547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3</a:t>
            </a:fld>
            <a:endParaRPr kumimoji="1" lang="ja-JP" altLang="en-US"/>
          </a:p>
        </p:txBody>
      </p:sp>
    </p:spTree>
    <p:extLst>
      <p:ext uri="{BB962C8B-B14F-4D97-AF65-F5344CB8AC3E}">
        <p14:creationId xmlns:p14="http://schemas.microsoft.com/office/powerpoint/2010/main" val="387476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CC7087-EF7C-B447-8825-677B1E2E15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E198B61-9EFA-F24B-B055-6FCB13210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288278-56C8-F648-90C0-1E16DCC40E6E}"/>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5" name="フッター プレースホルダー 4">
            <a:extLst>
              <a:ext uri="{FF2B5EF4-FFF2-40B4-BE49-F238E27FC236}">
                <a16:creationId xmlns:a16="http://schemas.microsoft.com/office/drawing/2014/main" id="{918C9C68-7646-8D44-BBEC-AF1B0C36FC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1C4C1-E27F-8143-A930-43FAA8759E1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414688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B3B09-6509-644F-B281-B0BA7A2703A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2A38DC4-C713-5549-A38D-584B9BCC43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7BE1FA-F3AD-B849-BC2D-6FBFCAF1165E}"/>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5" name="フッター プレースホルダー 4">
            <a:extLst>
              <a:ext uri="{FF2B5EF4-FFF2-40B4-BE49-F238E27FC236}">
                <a16:creationId xmlns:a16="http://schemas.microsoft.com/office/drawing/2014/main" id="{D5669D2D-FF3E-1244-89AD-AB6AD5A0E7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10D9FE-F116-124A-B8C8-D7684AF06695}"/>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987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1B8E3A-D2BF-B64A-99B4-A741DDB6691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C326B6-3713-054A-AA56-40209F2447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2CC4B4-E33B-E549-96C1-69C73AE334CF}"/>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5" name="フッター プレースホルダー 4">
            <a:extLst>
              <a:ext uri="{FF2B5EF4-FFF2-40B4-BE49-F238E27FC236}">
                <a16:creationId xmlns:a16="http://schemas.microsoft.com/office/drawing/2014/main" id="{E4BC0388-1E29-3A47-A06A-0406005948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DB1583-7341-D343-B729-6271782999F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98882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D0D90-3816-1847-9707-F0852235A1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E15901-CD77-C04F-9D23-774A38D430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47E2C9-7B9A-EA40-B02D-5B5F7DCF273A}"/>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5" name="フッター プレースホルダー 4">
            <a:extLst>
              <a:ext uri="{FF2B5EF4-FFF2-40B4-BE49-F238E27FC236}">
                <a16:creationId xmlns:a16="http://schemas.microsoft.com/office/drawing/2014/main" id="{6F78EF3D-EFA7-F34B-944C-463EE74BAB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1E0B5D-17B6-2E45-8CC4-1D0DF2825772}"/>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2363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A97A3-0555-9348-9DA6-AF5C8C74DF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AE2EDD-7F75-824E-AD05-8FD6A49AC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D5AF8B-06D6-C94E-A124-25B61320B00F}"/>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5" name="フッター プレースホルダー 4">
            <a:extLst>
              <a:ext uri="{FF2B5EF4-FFF2-40B4-BE49-F238E27FC236}">
                <a16:creationId xmlns:a16="http://schemas.microsoft.com/office/drawing/2014/main" id="{6EF75A62-8767-2F44-8FB7-3DFBA0ABBF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41643D-B1BA-BF4E-BC6F-44029691F48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09408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719960-FCFB-C848-8A76-F3D3A8A629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CB7DAD-764C-3842-8A42-B37AA9E9F3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C09CE2-BA4E-604D-842F-3E6BDDD59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E13322-04CD-304A-83E7-8DB87A6FFD6A}"/>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6" name="フッター プレースホルダー 5">
            <a:extLst>
              <a:ext uri="{FF2B5EF4-FFF2-40B4-BE49-F238E27FC236}">
                <a16:creationId xmlns:a16="http://schemas.microsoft.com/office/drawing/2014/main" id="{0BAC8D29-F23A-5041-A128-4745ACAD0A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06E7D8-B6CB-B64F-815F-90BADA6457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91620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A48CB-756C-C547-9BA4-AAC08A48041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3E7FCB-D523-C845-A761-BD02F1EC7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20446BC-4872-1C4C-AB55-D5B1E74518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02D8A8-6C24-8548-ACFF-0BD71315B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69DA1AD-0300-1E44-B47F-69E76E761BA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C392BC5-D9FC-5E4B-B485-CF9A2B9337C3}"/>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8" name="フッター プレースホルダー 7">
            <a:extLst>
              <a:ext uri="{FF2B5EF4-FFF2-40B4-BE49-F238E27FC236}">
                <a16:creationId xmlns:a16="http://schemas.microsoft.com/office/drawing/2014/main" id="{56C9DA1B-1C2D-0A44-8270-47126F0848C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AF0D62-595D-184F-BB9D-06968E9604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47953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68362-31B8-954C-B933-C7A22C34EA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9467D3-F553-6742-B9F1-6C117F65A687}"/>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4" name="フッター プレースホルダー 3">
            <a:extLst>
              <a:ext uri="{FF2B5EF4-FFF2-40B4-BE49-F238E27FC236}">
                <a16:creationId xmlns:a16="http://schemas.microsoft.com/office/drawing/2014/main" id="{8A34A179-E004-5E4E-9C15-3ED0275CB4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5C6926-2B72-534B-88B3-C12CB4A32237}"/>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98546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4C9CD2-F472-6C4D-86D7-C52EC6453B01}"/>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3" name="フッター プレースホルダー 2">
            <a:extLst>
              <a:ext uri="{FF2B5EF4-FFF2-40B4-BE49-F238E27FC236}">
                <a16:creationId xmlns:a16="http://schemas.microsoft.com/office/drawing/2014/main" id="{7E92889D-916E-DE45-99A0-639D198DFB8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485041F-653A-2843-B1B7-89360ABBDA2B}"/>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556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A152B-DB54-C244-9867-EE5C72939B1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624DDD-0342-F04D-8059-A907D2E73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A02BE4-FA3C-FB49-A399-38296C508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486654-421D-4546-A948-E1B7C06990F6}"/>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6" name="フッター プレースホルダー 5">
            <a:extLst>
              <a:ext uri="{FF2B5EF4-FFF2-40B4-BE49-F238E27FC236}">
                <a16:creationId xmlns:a16="http://schemas.microsoft.com/office/drawing/2014/main" id="{96252714-EC04-2F4E-B2B7-D5C8ABCA79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BC0E6-5A46-8546-B589-71BDCB4F4B2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87694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E6CE8-66BC-E240-9634-DEA074A48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1A2542E-2E7A-FA44-A935-9DD7BAC8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05C00E5-77EF-3D4D-AF72-7A06C3936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796BDF-A51A-1240-8342-0DFC9548857A}"/>
              </a:ext>
            </a:extLst>
          </p:cNvPr>
          <p:cNvSpPr>
            <a:spLocks noGrp="1"/>
          </p:cNvSpPr>
          <p:nvPr>
            <p:ph type="dt" sz="half" idx="10"/>
          </p:nvPr>
        </p:nvSpPr>
        <p:spPr/>
        <p:txBody>
          <a:bodyPr/>
          <a:lstStyle/>
          <a:p>
            <a:fld id="{6C47C788-02C8-F94E-83CE-B89C84E27C2C}" type="datetimeFigureOut">
              <a:rPr kumimoji="1" lang="ja-JP" altLang="en-US" smtClean="0"/>
              <a:t>2023/2/3</a:t>
            </a:fld>
            <a:endParaRPr kumimoji="1" lang="ja-JP" altLang="en-US"/>
          </a:p>
        </p:txBody>
      </p:sp>
      <p:sp>
        <p:nvSpPr>
          <p:cNvPr id="6" name="フッター プレースホルダー 5">
            <a:extLst>
              <a:ext uri="{FF2B5EF4-FFF2-40B4-BE49-F238E27FC236}">
                <a16:creationId xmlns:a16="http://schemas.microsoft.com/office/drawing/2014/main" id="{9094B68A-D8E4-8F4D-850D-DC1EECEC7B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9A8705-6A2B-BB46-9E5F-FC5A645709DE}"/>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61034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F8182D7-6BA6-D948-B9C8-E4D9EE90A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4520D6-285B-834C-802B-E1BA8BCF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83A891-66A2-C741-8D0B-9DCA66F7A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C788-02C8-F94E-83CE-B89C84E27C2C}" type="datetimeFigureOut">
              <a:rPr kumimoji="1" lang="ja-JP" altLang="en-US" smtClean="0"/>
              <a:t>2023/2/3</a:t>
            </a:fld>
            <a:endParaRPr kumimoji="1" lang="ja-JP" altLang="en-US"/>
          </a:p>
        </p:txBody>
      </p:sp>
      <p:sp>
        <p:nvSpPr>
          <p:cNvPr id="5" name="フッター プレースホルダー 4">
            <a:extLst>
              <a:ext uri="{FF2B5EF4-FFF2-40B4-BE49-F238E27FC236}">
                <a16:creationId xmlns:a16="http://schemas.microsoft.com/office/drawing/2014/main" id="{A0082A5E-2868-A54D-970F-4895729B2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AA69A26-3B1E-044A-864A-BFE588B85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09471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S Gothic" panose="020B0609070205080204" pitchFamily="49" charset="-128"/>
          <a:ea typeface="MS Gothic" panose="020B0609070205080204" pitchFamily="49"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D480C49-9893-7E48-8376-A644DBB789DC}"/>
              </a:ext>
            </a:extLst>
          </p:cNvPr>
          <p:cNvSpPr txBox="1"/>
          <p:nvPr/>
        </p:nvSpPr>
        <p:spPr>
          <a:xfrm>
            <a:off x="333137" y="2737515"/>
            <a:ext cx="4238863" cy="769441"/>
          </a:xfrm>
          <a:prstGeom prst="rect">
            <a:avLst/>
          </a:prstGeom>
          <a:noFill/>
          <a:effectLst>
            <a:reflection blurRad="62011" stA="25000" endPos="90000" dir="5400000" sy="-100000" algn="bl" rotWithShape="0"/>
          </a:effectLst>
        </p:spPr>
        <p:txBody>
          <a:bodyPr wrap="square" lIns="0" tIns="0" rIns="0" bIns="0" rtlCol="0" anchor="t" anchorCtr="0">
            <a:spAutoFit/>
          </a:bodyPr>
          <a:lstStyle/>
          <a:p>
            <a:pPr algn="ctr"/>
            <a:r>
              <a:rPr lang="ja-JP" altLang="en-US" sz="5000" b="1">
                <a:solidFill>
                  <a:schemeClr val="accent2"/>
                </a:solidFill>
                <a:latin typeface="MS Gothic" panose="020B0609070205080204" pitchFamily="49" charset="-128"/>
                <a:ea typeface="MS Gothic" panose="020B0609070205080204" pitchFamily="49" charset="-128"/>
              </a:rPr>
              <a:t>青年期・家族</a:t>
            </a:r>
            <a:endParaRPr kumimoji="1" lang="ja-JP" altLang="en-US" sz="5000" b="1">
              <a:solidFill>
                <a:schemeClr val="accent2"/>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96465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33F3F6-3CA5-3142-8624-6C2EEC401542}"/>
              </a:ext>
            </a:extLst>
          </p:cNvPr>
          <p:cNvSpPr txBox="1"/>
          <p:nvPr/>
        </p:nvSpPr>
        <p:spPr>
          <a:xfrm>
            <a:off x="720000" y="1623167"/>
            <a:ext cx="10752646" cy="33239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dirty="0">
                <a:latin typeface="MS Gothic" panose="020B0609070205080204" pitchFamily="49" charset="-128"/>
                <a:ea typeface="MS Gothic" panose="020B0609070205080204" pitchFamily="49" charset="-128"/>
              </a:rPr>
              <a:t>職業労働には、収入を得る以外にも、</a:t>
            </a:r>
            <a:r>
              <a:rPr lang="ja-JP" altLang="en-US" sz="5400" dirty="0">
                <a:solidFill>
                  <a:srgbClr val="FF0000"/>
                </a:solidFill>
                <a:latin typeface="MS Gothic" panose="020B0609070205080204" pitchFamily="49" charset="-128"/>
                <a:ea typeface="MS Gothic" panose="020B0609070205080204" pitchFamily="49" charset="-128"/>
              </a:rPr>
              <a:t>社会</a:t>
            </a:r>
            <a:r>
              <a:rPr lang="en-US" altLang="ja-JP" sz="5400" dirty="0">
                <a:solidFill>
                  <a:srgbClr val="FF0000"/>
                </a:solidFill>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に貢献する機能や、仕事を通してほかの人から認められ、</a:t>
            </a:r>
            <a:r>
              <a:rPr lang="ja-JP" altLang="en-US" sz="5400" dirty="0">
                <a:solidFill>
                  <a:srgbClr val="FF0000"/>
                </a:solidFill>
                <a:latin typeface="MS Gothic" panose="020B0609070205080204" pitchFamily="49" charset="-128"/>
                <a:ea typeface="MS Gothic" panose="020B0609070205080204" pitchFamily="49" charset="-128"/>
              </a:rPr>
              <a:t>自己実現</a:t>
            </a:r>
            <a:r>
              <a:rPr lang="en-US" altLang="ja-JP" sz="5400" dirty="0">
                <a:solidFill>
                  <a:srgbClr val="FF0000"/>
                </a:solidFill>
                <a:latin typeface="MS Gothic" panose="020B0609070205080204" pitchFamily="49" charset="-128"/>
                <a:ea typeface="MS Gothic" panose="020B0609070205080204" pitchFamily="49" charset="-128"/>
              </a:rPr>
              <a:t> </a:t>
            </a:r>
            <a:r>
              <a:rPr lang="ja-JP" altLang="en-US" sz="5400" dirty="0">
                <a:latin typeface="MS Gothic" panose="020B0609070205080204" pitchFamily="49" charset="-128"/>
                <a:ea typeface="MS Gothic" panose="020B0609070205080204" pitchFamily="49" charset="-128"/>
              </a:rPr>
              <a:t>につなげる機能もある。</a:t>
            </a:r>
            <a:endParaRPr kumimoji="1" lang="ja-JP" altLang="en-US" sz="5400" dirty="0">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CC35EEAD-2F86-D54E-9703-296D3243C53B}"/>
              </a:ext>
            </a:extLst>
          </p:cNvPr>
          <p:cNvSpPr/>
          <p:nvPr/>
        </p:nvSpPr>
        <p:spPr>
          <a:xfrm>
            <a:off x="1935195" y="2530277"/>
            <a:ext cx="1780157" cy="723062"/>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メモ 3">
            <a:extLst>
              <a:ext uri="{FF2B5EF4-FFF2-40B4-BE49-F238E27FC236}">
                <a16:creationId xmlns:a16="http://schemas.microsoft.com/office/drawing/2014/main" id="{CC35EEAD-2F86-D54E-9703-296D3243C53B}"/>
              </a:ext>
            </a:extLst>
          </p:cNvPr>
          <p:cNvSpPr/>
          <p:nvPr/>
        </p:nvSpPr>
        <p:spPr>
          <a:xfrm>
            <a:off x="720000" y="4224092"/>
            <a:ext cx="2995352" cy="723062"/>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93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E920D9-9444-FF42-9802-88DEA6E0A38A}"/>
              </a:ext>
            </a:extLst>
          </p:cNvPr>
          <p:cNvSpPr txBox="1"/>
          <p:nvPr/>
        </p:nvSpPr>
        <p:spPr>
          <a:xfrm>
            <a:off x="720000" y="360000"/>
            <a:ext cx="10800000" cy="523220"/>
          </a:xfrm>
          <a:prstGeom prst="rect">
            <a:avLst/>
          </a:prstGeom>
          <a:noFill/>
          <a:effectLst/>
        </p:spPr>
        <p:txBody>
          <a:bodyPr wrap="square" rtlCol="0" anchor="t" anchorCtr="0">
            <a:spAutoFit/>
          </a:bodyPr>
          <a:lstStyle/>
          <a:p>
            <a:r>
              <a:rPr lang="ja-JP" altLang="en-US" sz="2800" dirty="0">
                <a:solidFill>
                  <a:srgbClr val="0070C0"/>
                </a:solidFill>
                <a:latin typeface="MS Gothic" panose="020B0609070205080204" pitchFamily="49" charset="-128"/>
                <a:ea typeface="MS Gothic" panose="020B0609070205080204" pitchFamily="49" charset="-128"/>
              </a:rPr>
              <a:t>●</a:t>
            </a:r>
            <a:r>
              <a:rPr lang="ja-JP" altLang="en-US" sz="2800" dirty="0">
                <a:latin typeface="MS Gothic" panose="020B0609070205080204" pitchFamily="49" charset="-128"/>
                <a:ea typeface="MS Gothic" panose="020B0609070205080204" pitchFamily="49" charset="-128"/>
              </a:rPr>
              <a:t>求人票を見てみよう</a:t>
            </a:r>
            <a:endParaRPr kumimoji="1" lang="ja-JP" altLang="en-US" sz="2800" dirty="0">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id="{9DF6CD62-DADC-6D4C-B6DA-8BEBD7AEEA51}"/>
              </a:ext>
            </a:extLst>
          </p:cNvPr>
          <p:cNvSpPr txBox="1"/>
          <p:nvPr/>
        </p:nvSpPr>
        <p:spPr>
          <a:xfrm>
            <a:off x="748875" y="1271019"/>
            <a:ext cx="5376000" cy="346248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lang="ja-JP" altLang="en-US" sz="4200" dirty="0">
                <a:latin typeface="MS Gothic" panose="020B0609070205080204" pitchFamily="49" charset="-128"/>
                <a:ea typeface="MS Gothic" panose="020B0609070205080204" pitchFamily="49" charset="-128"/>
              </a:rPr>
              <a:t>求人票からどのようなことが読み取れるだろうか。</a:t>
            </a:r>
          </a:p>
          <a:p>
            <a:pPr>
              <a:spcAft>
                <a:spcPts val="1800"/>
              </a:spcAft>
            </a:pPr>
            <a:r>
              <a:rPr lang="ja-JP" altLang="en-US" sz="4200" dirty="0">
                <a:latin typeface="MS Gothic" panose="020B0609070205080204" pitchFamily="49" charset="-128"/>
                <a:ea typeface="MS Gothic" panose="020B0609070205080204" pitchFamily="49" charset="-128"/>
              </a:rPr>
              <a:t>実際の求人票を見てみよう！</a:t>
            </a:r>
            <a:endParaRPr kumimoji="1" lang="ja-JP" altLang="en-US" sz="4200" dirty="0">
              <a:latin typeface="MS Gothic" panose="020B0609070205080204" pitchFamily="49" charset="-128"/>
              <a:ea typeface="MS Gothic" panose="020B0609070205080204" pitchFamily="49" charset="-128"/>
            </a:endParaRPr>
          </a:p>
        </p:txBody>
      </p:sp>
      <p:pic>
        <p:nvPicPr>
          <p:cNvPr id="5" name="図 4">
            <a:extLst>
              <a:ext uri="{FF2B5EF4-FFF2-40B4-BE49-F238E27FC236}">
                <a16:creationId xmlns:a16="http://schemas.microsoft.com/office/drawing/2014/main" id="{57D99F3E-042E-6748-BFDC-931F8F52F94F}"/>
              </a:ext>
            </a:extLst>
          </p:cNvPr>
          <p:cNvPicPr>
            <a:picLocks noChangeAspect="1"/>
          </p:cNvPicPr>
          <p:nvPr/>
        </p:nvPicPr>
        <p:blipFill>
          <a:blip r:embed="rId2"/>
          <a:stretch>
            <a:fillRect/>
          </a:stretch>
        </p:blipFill>
        <p:spPr>
          <a:xfrm>
            <a:off x="6718434" y="57539"/>
            <a:ext cx="4440849" cy="6229110"/>
          </a:xfrm>
          <a:prstGeom prst="rect">
            <a:avLst/>
          </a:prstGeom>
        </p:spPr>
      </p:pic>
    </p:spTree>
    <p:extLst>
      <p:ext uri="{BB962C8B-B14F-4D97-AF65-F5344CB8AC3E}">
        <p14:creationId xmlns:p14="http://schemas.microsoft.com/office/powerpoint/2010/main" val="372829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3D28745-2A43-5749-AB42-5C32D881414E}"/>
              </a:ext>
            </a:extLst>
          </p:cNvPr>
          <p:cNvSpPr txBox="1"/>
          <p:nvPr/>
        </p:nvSpPr>
        <p:spPr>
          <a:xfrm>
            <a:off x="720000"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b="1" dirty="0">
                <a:solidFill>
                  <a:schemeClr val="accent6">
                    <a:lumMod val="75000"/>
                  </a:schemeClr>
                </a:solidFill>
                <a:latin typeface="MS Gothic" panose="020B0609070205080204" pitchFamily="49" charset="-128"/>
                <a:ea typeface="MS Gothic" panose="020B0609070205080204" pitchFamily="49" charset="-128"/>
              </a:rPr>
              <a:t>（</a:t>
            </a:r>
            <a:r>
              <a:rPr lang="en-US" altLang="ja-JP" sz="3600" b="1" dirty="0">
                <a:solidFill>
                  <a:schemeClr val="accent6">
                    <a:lumMod val="75000"/>
                  </a:schemeClr>
                </a:solidFill>
                <a:latin typeface="MS Gothic" panose="020B0609070205080204" pitchFamily="49" charset="-128"/>
                <a:ea typeface="MS Gothic" panose="020B0609070205080204" pitchFamily="49" charset="-128"/>
              </a:rPr>
              <a:t>2</a:t>
            </a:r>
            <a:r>
              <a:rPr lang="ja-JP" altLang="en-US" sz="3600" b="1" dirty="0">
                <a:solidFill>
                  <a:schemeClr val="accent6">
                    <a:lumMod val="75000"/>
                  </a:schemeClr>
                </a:solidFill>
                <a:latin typeface="MS Gothic" panose="020B0609070205080204" pitchFamily="49" charset="-128"/>
                <a:ea typeface="MS Gothic" panose="020B0609070205080204" pitchFamily="49" charset="-128"/>
              </a:rPr>
              <a:t>）日本の雇用環境</a:t>
            </a:r>
            <a:endParaRPr kumimoji="1" lang="ja-JP" altLang="en-US" sz="3600" b="1" dirty="0">
              <a:solidFill>
                <a:schemeClr val="accent6">
                  <a:lumMod val="75000"/>
                </a:schemeClr>
              </a:solidFill>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id="{0B8D1E8F-2E3B-0442-B26E-46A7A01C3C7F}"/>
              </a:ext>
            </a:extLst>
          </p:cNvPr>
          <p:cNvSpPr txBox="1"/>
          <p:nvPr/>
        </p:nvSpPr>
        <p:spPr>
          <a:xfrm>
            <a:off x="1018383" y="1538743"/>
            <a:ext cx="10752646" cy="424731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600" dirty="0">
                <a:latin typeface="MS Gothic" panose="020B0609070205080204" pitchFamily="49" charset="-128"/>
                <a:ea typeface="MS Gothic" panose="020B0609070205080204" pitchFamily="49" charset="-128"/>
              </a:rPr>
              <a:t>就職してもすぐに離職してしまう人も多い。</a:t>
            </a:r>
            <a:r>
              <a:rPr lang="en-US" altLang="ja-JP" sz="4600" dirty="0">
                <a:latin typeface="MS Gothic" panose="020B0609070205080204" pitchFamily="49" charset="-128"/>
                <a:ea typeface="MS Gothic" panose="020B0609070205080204" pitchFamily="49" charset="-128"/>
              </a:rPr>
              <a:t> </a:t>
            </a:r>
            <a:r>
              <a:rPr lang="ja-JP" altLang="en-US" sz="4600" dirty="0">
                <a:solidFill>
                  <a:srgbClr val="FF0000"/>
                </a:solidFill>
                <a:latin typeface="MS Gothic" panose="020B0609070205080204" pitchFamily="49" charset="-128"/>
                <a:ea typeface="MS Gothic" panose="020B0609070205080204" pitchFamily="49" charset="-128"/>
              </a:rPr>
              <a:t>フリーター</a:t>
            </a:r>
            <a:r>
              <a:rPr lang="en-US" altLang="ja-JP" sz="4600" dirty="0">
                <a:latin typeface="MS Gothic" panose="020B0609070205080204" pitchFamily="49" charset="-128"/>
                <a:ea typeface="MS Gothic" panose="020B0609070205080204" pitchFamily="49" charset="-128"/>
              </a:rPr>
              <a:t> </a:t>
            </a:r>
            <a:r>
              <a:rPr lang="ja-JP" altLang="en-US" sz="4600" dirty="0">
                <a:latin typeface="MS Gothic" panose="020B0609070205080204" pitchFamily="49" charset="-128"/>
                <a:ea typeface="MS Gothic" panose="020B0609070205080204" pitchFamily="49" charset="-128"/>
              </a:rPr>
              <a:t>や</a:t>
            </a:r>
            <a:r>
              <a:rPr lang="en-US" altLang="ja-JP" sz="4600" dirty="0">
                <a:latin typeface="MS Gothic" panose="020B0609070205080204" pitchFamily="49" charset="-128"/>
                <a:ea typeface="MS Gothic" panose="020B0609070205080204" pitchFamily="49" charset="-128"/>
              </a:rPr>
              <a:t> </a:t>
            </a:r>
            <a:r>
              <a:rPr lang="ja-JP" altLang="en-US" sz="4600" dirty="0">
                <a:solidFill>
                  <a:srgbClr val="FF0000"/>
                </a:solidFill>
                <a:latin typeface="MS Gothic" panose="020B0609070205080204" pitchFamily="49" charset="-128"/>
                <a:ea typeface="MS Gothic" panose="020B0609070205080204" pitchFamily="49" charset="-128"/>
              </a:rPr>
              <a:t>ニート</a:t>
            </a:r>
            <a:r>
              <a:rPr lang="en-US" altLang="ja-JP" sz="4600" dirty="0">
                <a:latin typeface="MS Gothic" panose="020B0609070205080204" pitchFamily="49" charset="-128"/>
                <a:ea typeface="MS Gothic" panose="020B0609070205080204" pitchFamily="49" charset="-128"/>
              </a:rPr>
              <a:t> </a:t>
            </a:r>
            <a:r>
              <a:rPr lang="ja-JP" altLang="en-US" sz="4600" dirty="0">
                <a:latin typeface="MS Gothic" panose="020B0609070205080204" pitchFamily="49" charset="-128"/>
                <a:ea typeface="MS Gothic" panose="020B0609070205080204" pitchFamily="49" charset="-128"/>
              </a:rPr>
              <a:t>と呼ばれる若者や、</a:t>
            </a:r>
            <a:r>
              <a:rPr lang="en-US" altLang="ja-JP" sz="4600" dirty="0">
                <a:latin typeface="MS Gothic" panose="020B0609070205080204" pitchFamily="49" charset="-128"/>
                <a:ea typeface="MS Gothic" panose="020B0609070205080204" pitchFamily="49" charset="-128"/>
              </a:rPr>
              <a:t>35</a:t>
            </a:r>
            <a:r>
              <a:rPr lang="ja-JP" altLang="en-US" sz="4600" dirty="0">
                <a:latin typeface="MS Gothic" panose="020B0609070205080204" pitchFamily="49" charset="-128"/>
                <a:ea typeface="MS Gothic" panose="020B0609070205080204" pitchFamily="49" charset="-128"/>
              </a:rPr>
              <a:t>歳以上でも正規雇用で働いていない人もいる。</a:t>
            </a:r>
            <a:endParaRPr lang="en-US" altLang="ja-JP" sz="4600" dirty="0">
              <a:latin typeface="MS Gothic" panose="020B0609070205080204" pitchFamily="49" charset="-128"/>
              <a:ea typeface="MS Gothic" panose="020B0609070205080204" pitchFamily="49" charset="-128"/>
            </a:endParaRPr>
          </a:p>
          <a:p>
            <a:r>
              <a:rPr lang="ja-JP" altLang="en-US" sz="4600" dirty="0">
                <a:latin typeface="MS Gothic" panose="020B0609070205080204" pitchFamily="49" charset="-128"/>
                <a:ea typeface="MS Gothic" panose="020B0609070205080204" pitchFamily="49" charset="-128"/>
              </a:rPr>
              <a:t>近年では、正社員にこだわらず自由な生き方を志向する人も増えている。</a:t>
            </a:r>
            <a:endParaRPr lang="en-US" altLang="ja-JP" sz="4600" dirty="0">
              <a:latin typeface="MS Gothic" panose="020B0609070205080204" pitchFamily="49" charset="-128"/>
              <a:ea typeface="MS Gothic" panose="020B0609070205080204" pitchFamily="49" charset="-128"/>
            </a:endParaRPr>
          </a:p>
        </p:txBody>
      </p:sp>
      <p:sp>
        <p:nvSpPr>
          <p:cNvPr id="4" name="メモ 3">
            <a:extLst>
              <a:ext uri="{FF2B5EF4-FFF2-40B4-BE49-F238E27FC236}">
                <a16:creationId xmlns:a16="http://schemas.microsoft.com/office/drawing/2014/main" id="{89392ED4-6983-9F43-82AA-BF71AC3CDF58}"/>
              </a:ext>
            </a:extLst>
          </p:cNvPr>
          <p:cNvSpPr/>
          <p:nvPr/>
        </p:nvSpPr>
        <p:spPr>
          <a:xfrm>
            <a:off x="2192665" y="2289815"/>
            <a:ext cx="3384813" cy="612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4">
            <a:extLst>
              <a:ext uri="{FF2B5EF4-FFF2-40B4-BE49-F238E27FC236}">
                <a16:creationId xmlns:a16="http://schemas.microsoft.com/office/drawing/2014/main" id="{1B3044E1-A234-7D40-8D38-3215BAF07C6B}"/>
              </a:ext>
            </a:extLst>
          </p:cNvPr>
          <p:cNvSpPr/>
          <p:nvPr/>
        </p:nvSpPr>
        <p:spPr>
          <a:xfrm>
            <a:off x="6394706" y="2289815"/>
            <a:ext cx="2140804" cy="612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131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1760CD5-C437-B84A-A834-26C68A3FAF05}"/>
              </a:ext>
            </a:extLst>
          </p:cNvPr>
          <p:cNvSpPr txBox="1"/>
          <p:nvPr/>
        </p:nvSpPr>
        <p:spPr>
          <a:xfrm>
            <a:off x="720000" y="1459230"/>
            <a:ext cx="10752646" cy="196977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200">
                <a:latin typeface="MS Gothic" panose="020B0609070205080204" pitchFamily="49" charset="-128"/>
                <a:ea typeface="MS Gothic" panose="020B0609070205080204" pitchFamily="49" charset="-128"/>
              </a:rPr>
              <a:t>フリーアルバイターの略。厚生労働省の定義では、</a:t>
            </a:r>
            <a:r>
              <a:rPr lang="en-US" altLang="ja-JP" sz="3200" dirty="0">
                <a:latin typeface="MS Gothic" panose="020B0609070205080204" pitchFamily="49" charset="-128"/>
                <a:ea typeface="MS Gothic" panose="020B0609070205080204" pitchFamily="49" charset="-128"/>
              </a:rPr>
              <a:t>15〜34</a:t>
            </a:r>
            <a:r>
              <a:rPr lang="ja-JP" altLang="en-US" sz="3200">
                <a:latin typeface="MS Gothic" panose="020B0609070205080204" pitchFamily="49" charset="-128"/>
                <a:ea typeface="MS Gothic" panose="020B0609070205080204" pitchFamily="49" charset="-128"/>
              </a:rPr>
              <a:t>歳の在学していない男性または未婚の女性で、勤め先での呼称が「アルバイト・パート」の就業者か、家事も通学もしておらず、アルバイト・パートの仕事を希望する無業者。</a:t>
            </a:r>
            <a:endParaRPr kumimoji="1" lang="ja-JP" altLang="en-US" sz="3200">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id="{E97CDB0D-8619-4F45-9DC0-AF2BE31D3898}"/>
              </a:ext>
            </a:extLst>
          </p:cNvPr>
          <p:cNvSpPr txBox="1">
            <a:spLocks/>
          </p:cNvSpPr>
          <p:nvPr/>
        </p:nvSpPr>
        <p:spPr>
          <a:xfrm>
            <a:off x="719354" y="624530"/>
            <a:ext cx="2683065" cy="653144"/>
          </a:xfrm>
          <a:prstGeom prst="roundRect">
            <a:avLst/>
          </a:prstGeom>
          <a:gradFill flip="none" rotWithShape="1">
            <a:gsLst>
              <a:gs pos="0">
                <a:srgbClr val="AFD1B2"/>
              </a:gs>
              <a:gs pos="100000">
                <a:srgbClr val="E3EFE1"/>
              </a:gs>
            </a:gsLst>
            <a:lin ang="13500000" scaled="1"/>
            <a:tileRect/>
          </a:gradFill>
          <a:ln w="25400" cap="flat">
            <a:solidFill>
              <a:srgbClr val="A0CAA8"/>
            </a:solidFill>
            <a:round/>
          </a:ln>
        </p:spPr>
        <p:txBody>
          <a:bodyPr wrap="square" tIns="0" rtlCol="0" anchor="ctr" anchorCtr="1">
            <a:noAutofit/>
          </a:bodyPr>
          <a:lstStyle/>
          <a:p>
            <a:pPr algn="ctr"/>
            <a:r>
              <a:rPr lang="ja-JP" altLang="en-US" sz="3500">
                <a:latin typeface="MS Gothic" panose="020B0609070205080204" pitchFamily="49" charset="-128"/>
                <a:ea typeface="MS Gothic" panose="020B0609070205080204" pitchFamily="49" charset="-128"/>
              </a:rPr>
              <a:t>フリーター</a:t>
            </a:r>
            <a:endParaRPr kumimoji="1" lang="ja-JP" altLang="en-US" sz="35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202A631E-B119-BA4E-BC51-A2BF659639DF}"/>
              </a:ext>
            </a:extLst>
          </p:cNvPr>
          <p:cNvSpPr txBox="1"/>
          <p:nvPr/>
        </p:nvSpPr>
        <p:spPr>
          <a:xfrm>
            <a:off x="720000" y="4755853"/>
            <a:ext cx="10752646" cy="984885"/>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3200" dirty="0">
                <a:latin typeface="MS Gothic" panose="020B0609070205080204" pitchFamily="49" charset="-128"/>
                <a:ea typeface="MS Gothic" panose="020B0609070205080204" pitchFamily="49" charset="-128"/>
              </a:rPr>
              <a:t>15〜34</a:t>
            </a:r>
            <a:r>
              <a:rPr lang="ja-JP" altLang="en-US" sz="3200">
                <a:latin typeface="MS Gothic" panose="020B0609070205080204" pitchFamily="49" charset="-128"/>
                <a:ea typeface="MS Gothic" panose="020B0609070205080204" pitchFamily="49" charset="-128"/>
              </a:rPr>
              <a:t>歳で、非労働力人口（就業者でも完全失業者でもない者）で、家事も通学もしていない者。</a:t>
            </a:r>
            <a:endParaRPr kumimoji="1" lang="ja-JP" altLang="en-US" sz="3200">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48D65FEF-A5F8-6748-B7F5-CE09D9877972}"/>
              </a:ext>
            </a:extLst>
          </p:cNvPr>
          <p:cNvSpPr txBox="1">
            <a:spLocks/>
          </p:cNvSpPr>
          <p:nvPr/>
        </p:nvSpPr>
        <p:spPr>
          <a:xfrm>
            <a:off x="719354" y="3921153"/>
            <a:ext cx="2683065" cy="653144"/>
          </a:xfrm>
          <a:prstGeom prst="roundRect">
            <a:avLst/>
          </a:prstGeom>
          <a:gradFill flip="none" rotWithShape="1">
            <a:gsLst>
              <a:gs pos="0">
                <a:srgbClr val="AFD1B2"/>
              </a:gs>
              <a:gs pos="100000">
                <a:srgbClr val="E3EFE1"/>
              </a:gs>
            </a:gsLst>
            <a:lin ang="13500000" scaled="1"/>
            <a:tileRect/>
          </a:gradFill>
          <a:ln w="25400" cap="flat">
            <a:solidFill>
              <a:srgbClr val="A0CAA8"/>
            </a:solidFill>
            <a:round/>
          </a:ln>
        </p:spPr>
        <p:txBody>
          <a:bodyPr wrap="square" tIns="0" rtlCol="0" anchor="ctr" anchorCtr="1">
            <a:noAutofit/>
          </a:bodyPr>
          <a:lstStyle/>
          <a:p>
            <a:pPr algn="ctr"/>
            <a:r>
              <a:rPr lang="ja-JP" altLang="en-US" sz="3500">
                <a:latin typeface="MS Gothic" panose="020B0609070205080204" pitchFamily="49" charset="-128"/>
                <a:ea typeface="MS Gothic" panose="020B0609070205080204" pitchFamily="49" charset="-128"/>
              </a:rPr>
              <a:t>ニート</a:t>
            </a:r>
            <a:endParaRPr kumimoji="1" lang="ja-JP" altLang="en-US" sz="350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33996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05F560D-95F6-DA41-8EF6-C3F81F3A6708}"/>
              </a:ext>
            </a:extLst>
          </p:cNvPr>
          <p:cNvSpPr txBox="1"/>
          <p:nvPr/>
        </p:nvSpPr>
        <p:spPr>
          <a:xfrm>
            <a:off x="720000" y="1548739"/>
            <a:ext cx="10752646" cy="353943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600" dirty="0">
                <a:solidFill>
                  <a:srgbClr val="0070C0"/>
                </a:solidFill>
                <a:latin typeface="MS Gothic" panose="020B0609070205080204" pitchFamily="49" charset="-128"/>
                <a:ea typeface="MS Gothic" panose="020B0609070205080204" pitchFamily="49" charset="-128"/>
              </a:rPr>
              <a:t>正規雇用</a:t>
            </a:r>
            <a:r>
              <a:rPr lang="ja-JP" altLang="en-US" sz="4600" dirty="0">
                <a:latin typeface="MS Gothic" panose="020B0609070205080204" pitchFamily="49" charset="-128"/>
                <a:ea typeface="MS Gothic" panose="020B0609070205080204" pitchFamily="49" charset="-128"/>
              </a:rPr>
              <a:t>と</a:t>
            </a:r>
            <a:r>
              <a:rPr lang="ja-JP" altLang="en-US" sz="4600" dirty="0">
                <a:solidFill>
                  <a:srgbClr val="0070C0"/>
                </a:solidFill>
                <a:latin typeface="MS Gothic" panose="020B0609070205080204" pitchFamily="49" charset="-128"/>
                <a:ea typeface="MS Gothic" panose="020B0609070205080204" pitchFamily="49" charset="-128"/>
              </a:rPr>
              <a:t>非正規雇用</a:t>
            </a:r>
            <a:r>
              <a:rPr lang="ja-JP" altLang="en-US" sz="4600" dirty="0">
                <a:latin typeface="MS Gothic" panose="020B0609070205080204" pitchFamily="49" charset="-128"/>
                <a:ea typeface="MS Gothic" panose="020B0609070205080204" pitchFamily="49" charset="-128"/>
              </a:rPr>
              <a:t>では待遇に違いがあることが多い。また、正社員として働いていても、妊娠や出産、親の介護などのために仕事を辞め、非正規雇用で再雇用となる場合もある。</a:t>
            </a:r>
            <a:endParaRPr kumimoji="1" lang="ja-JP" altLang="en-US" sz="46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427102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A2C65A-30DA-6A48-8F78-BC3280D85039}"/>
              </a:ext>
            </a:extLst>
          </p:cNvPr>
          <p:cNvSpPr txBox="1"/>
          <p:nvPr/>
        </p:nvSpPr>
        <p:spPr>
          <a:xfrm>
            <a:off x="720000" y="360000"/>
            <a:ext cx="10800000" cy="523220"/>
          </a:xfrm>
          <a:prstGeom prst="rect">
            <a:avLst/>
          </a:prstGeom>
          <a:noFill/>
          <a:effectLst/>
        </p:spPr>
        <p:txBody>
          <a:bodyPr wrap="square" rtlCol="0" anchor="t" anchorCtr="0">
            <a:spAutoFit/>
          </a:bodyPr>
          <a:lstStyle/>
          <a:p>
            <a:r>
              <a:rPr lang="ja-JP" altLang="en-US" sz="2800" dirty="0">
                <a:solidFill>
                  <a:srgbClr val="0070C0"/>
                </a:solidFill>
                <a:latin typeface="MS Gothic" panose="020B0609070205080204" pitchFamily="49" charset="-128"/>
                <a:ea typeface="MS Gothic" panose="020B0609070205080204" pitchFamily="49" charset="-128"/>
              </a:rPr>
              <a:t>●</a:t>
            </a:r>
            <a:r>
              <a:rPr lang="ja-JP" altLang="en-US" sz="2800" dirty="0">
                <a:latin typeface="MS Gothic" panose="020B0609070205080204" pitchFamily="49" charset="-128"/>
                <a:ea typeface="MS Gothic" panose="020B0609070205080204" pitchFamily="49" charset="-128"/>
              </a:rPr>
              <a:t>正規、非正規雇用者の推移（</a:t>
            </a:r>
            <a:r>
              <a:rPr lang="en-US" altLang="ja-JP" sz="2800" dirty="0">
                <a:latin typeface="MS Gothic" panose="020B0609070205080204" pitchFamily="49" charset="-128"/>
                <a:ea typeface="MS Gothic" panose="020B0609070205080204" pitchFamily="49" charset="-128"/>
              </a:rPr>
              <a:t>25〜34</a:t>
            </a:r>
            <a:r>
              <a:rPr lang="ja-JP" altLang="en-US" sz="2800" dirty="0">
                <a:latin typeface="MS Gothic" panose="020B0609070205080204" pitchFamily="49" charset="-128"/>
                <a:ea typeface="MS Gothic" panose="020B0609070205080204" pitchFamily="49" charset="-128"/>
              </a:rPr>
              <a:t>）歳</a:t>
            </a:r>
            <a:endParaRPr kumimoji="1" lang="ja-JP" altLang="en-US" sz="2800" dirty="0">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92CBCFAB-46D1-3F49-B848-3C1A94BE58C5}"/>
              </a:ext>
            </a:extLst>
          </p:cNvPr>
          <p:cNvPicPr>
            <a:picLocks noChangeAspect="1"/>
          </p:cNvPicPr>
          <p:nvPr/>
        </p:nvPicPr>
        <p:blipFill>
          <a:blip r:embed="rId2"/>
          <a:stretch>
            <a:fillRect/>
          </a:stretch>
        </p:blipFill>
        <p:spPr>
          <a:xfrm>
            <a:off x="2389049" y="988848"/>
            <a:ext cx="7413902" cy="5322802"/>
          </a:xfrm>
          <a:prstGeom prst="rect">
            <a:avLst/>
          </a:prstGeom>
        </p:spPr>
      </p:pic>
    </p:spTree>
    <p:extLst>
      <p:ext uri="{BB962C8B-B14F-4D97-AF65-F5344CB8AC3E}">
        <p14:creationId xmlns:p14="http://schemas.microsoft.com/office/powerpoint/2010/main" val="212025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4683D7-75B4-8443-8A3C-A23A996141F5}"/>
              </a:ext>
            </a:extLst>
          </p:cNvPr>
          <p:cNvSpPr txBox="1"/>
          <p:nvPr/>
        </p:nvSpPr>
        <p:spPr>
          <a:xfrm>
            <a:off x="720000" y="360000"/>
            <a:ext cx="10800000" cy="523220"/>
          </a:xfrm>
          <a:prstGeom prst="rect">
            <a:avLst/>
          </a:prstGeom>
          <a:noFill/>
          <a:effectLst/>
        </p:spPr>
        <p:txBody>
          <a:bodyPr wrap="square" rtlCol="0" anchor="t" anchorCtr="0">
            <a:spAutoFit/>
          </a:bodyPr>
          <a:lstStyle/>
          <a:p>
            <a:r>
              <a:rPr lang="ja-JP" altLang="en-US" sz="2800" dirty="0">
                <a:solidFill>
                  <a:srgbClr val="0070C0"/>
                </a:solidFill>
                <a:latin typeface="MS Gothic" panose="020B0609070205080204" pitchFamily="49" charset="-128"/>
                <a:ea typeface="MS Gothic" panose="020B0609070205080204" pitchFamily="49" charset="-128"/>
              </a:rPr>
              <a:t>●</a:t>
            </a:r>
            <a:r>
              <a:rPr lang="ja-JP" altLang="en-US" sz="2800" dirty="0">
                <a:latin typeface="MS Gothic" panose="020B0609070205080204" pitchFamily="49" charset="-128"/>
                <a:ea typeface="MS Gothic" panose="020B0609070205080204" pitchFamily="49" charset="-128"/>
              </a:rPr>
              <a:t>生涯賃金の比較（男女・学歴・非正規）</a:t>
            </a:r>
            <a:r>
              <a:rPr lang="en-US" altLang="ja-JP" sz="2800" dirty="0">
                <a:latin typeface="MS Gothic" panose="020B0609070205080204" pitchFamily="49" charset="-128"/>
                <a:ea typeface="MS Gothic" panose="020B0609070205080204" pitchFamily="49" charset="-128"/>
              </a:rPr>
              <a:t>2018</a:t>
            </a:r>
            <a:r>
              <a:rPr lang="ja-JP" altLang="en-US" sz="2800" dirty="0">
                <a:latin typeface="MS Gothic" panose="020B0609070205080204" pitchFamily="49" charset="-128"/>
                <a:ea typeface="MS Gothic" panose="020B0609070205080204" pitchFamily="49" charset="-128"/>
              </a:rPr>
              <a:t>年</a:t>
            </a:r>
            <a:endParaRPr kumimoji="1" lang="ja-JP" altLang="en-US" sz="2800" dirty="0">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C4F9BE5B-46A6-5D44-8281-475EE743C705}"/>
              </a:ext>
            </a:extLst>
          </p:cNvPr>
          <p:cNvPicPr>
            <a:picLocks noChangeAspect="1"/>
          </p:cNvPicPr>
          <p:nvPr/>
        </p:nvPicPr>
        <p:blipFill>
          <a:blip r:embed="rId2"/>
          <a:stretch>
            <a:fillRect/>
          </a:stretch>
        </p:blipFill>
        <p:spPr>
          <a:xfrm>
            <a:off x="2884771" y="719029"/>
            <a:ext cx="6422457" cy="5690363"/>
          </a:xfrm>
          <a:prstGeom prst="rect">
            <a:avLst/>
          </a:prstGeom>
        </p:spPr>
      </p:pic>
    </p:spTree>
    <p:extLst>
      <p:ext uri="{BB962C8B-B14F-4D97-AF65-F5344CB8AC3E}">
        <p14:creationId xmlns:p14="http://schemas.microsoft.com/office/powerpoint/2010/main" val="254090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アイコン&#10;&#10;自動的に生成された説明">
            <a:extLst>
              <a:ext uri="{FF2B5EF4-FFF2-40B4-BE49-F238E27FC236}">
                <a16:creationId xmlns:a16="http://schemas.microsoft.com/office/drawing/2014/main" id="{793D986D-023A-6044-B766-94D699959053}"/>
              </a:ext>
            </a:extLst>
          </p:cNvPr>
          <p:cNvPicPr>
            <a:picLocks noChangeAspect="1"/>
          </p:cNvPicPr>
          <p:nvPr/>
        </p:nvPicPr>
        <p:blipFill>
          <a:blip r:embed="rId2"/>
          <a:stretch>
            <a:fillRect/>
          </a:stretch>
        </p:blipFill>
        <p:spPr>
          <a:xfrm>
            <a:off x="720000" y="360000"/>
            <a:ext cx="2864227" cy="1234800"/>
          </a:xfrm>
          <a:prstGeom prst="rect">
            <a:avLst/>
          </a:prstGeom>
        </p:spPr>
      </p:pic>
      <p:sp>
        <p:nvSpPr>
          <p:cNvPr id="3" name="テキスト ボックス 2">
            <a:extLst>
              <a:ext uri="{FF2B5EF4-FFF2-40B4-BE49-F238E27FC236}">
                <a16:creationId xmlns:a16="http://schemas.microsoft.com/office/drawing/2014/main" id="{D50012EF-ECC1-9E4E-A748-819A2ABB9112}"/>
              </a:ext>
            </a:extLst>
          </p:cNvPr>
          <p:cNvSpPr txBox="1"/>
          <p:nvPr/>
        </p:nvSpPr>
        <p:spPr>
          <a:xfrm>
            <a:off x="720000" y="1800000"/>
            <a:ext cx="10800000" cy="1384995"/>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889200" indent="-889200"/>
            <a:r>
              <a:rPr lang="ja-JP" altLang="en-US" sz="4500" b="1" dirty="0">
                <a:solidFill>
                  <a:schemeClr val="accent6">
                    <a:lumMod val="75000"/>
                  </a:schemeClr>
                </a:solidFill>
                <a:latin typeface="MS Gothic" panose="020B0609070205080204" pitchFamily="49" charset="-128"/>
                <a:ea typeface="MS Gothic" panose="020B0609070205080204" pitchFamily="49" charset="-128"/>
              </a:rPr>
              <a:t>Ｑ</a:t>
            </a:r>
            <a:r>
              <a:rPr lang="en-US" altLang="ja-JP" sz="4500" dirty="0">
                <a:latin typeface="MS Gothic" panose="020B0609070205080204" pitchFamily="49" charset="-128"/>
                <a:ea typeface="MS Gothic" panose="020B0609070205080204" pitchFamily="49" charset="-128"/>
              </a:rPr>
              <a:t> </a:t>
            </a:r>
            <a:r>
              <a:rPr lang="ja-JP" altLang="en-US" sz="4500" dirty="0">
                <a:latin typeface="MS Gothic" panose="020B0609070205080204" pitchFamily="49" charset="-128"/>
                <a:ea typeface="MS Gothic" panose="020B0609070205080204" pitchFamily="49" charset="-128"/>
              </a:rPr>
              <a:t>非正規雇用の問題点はどのようなことがあるだろうか？</a:t>
            </a:r>
          </a:p>
        </p:txBody>
      </p:sp>
      <p:sp>
        <p:nvSpPr>
          <p:cNvPr id="4" name="テキスト ボックス 3">
            <a:extLst>
              <a:ext uri="{FF2B5EF4-FFF2-40B4-BE49-F238E27FC236}">
                <a16:creationId xmlns:a16="http://schemas.microsoft.com/office/drawing/2014/main" id="{5B9E7371-28F1-9E40-8D12-DD19F61C2725}"/>
              </a:ext>
            </a:extLst>
          </p:cNvPr>
          <p:cNvSpPr txBox="1"/>
          <p:nvPr/>
        </p:nvSpPr>
        <p:spPr>
          <a:xfrm>
            <a:off x="1618075" y="3777656"/>
            <a:ext cx="9986986" cy="207749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500" dirty="0">
                <a:latin typeface="MS Gothic" panose="020B0609070205080204" pitchFamily="49" charset="-128"/>
                <a:ea typeface="MS Gothic" panose="020B0609070205080204" pitchFamily="49" charset="-128"/>
              </a:rPr>
              <a:t>自分がどのような職業に就きたいか考えるとともに、ライフステージを考えた</a:t>
            </a:r>
            <a:r>
              <a:rPr lang="ja-JP" altLang="en-US" sz="4500" dirty="0">
                <a:solidFill>
                  <a:srgbClr val="0070C0"/>
                </a:solidFill>
                <a:latin typeface="MS Gothic" panose="020B0609070205080204" pitchFamily="49" charset="-128"/>
                <a:ea typeface="MS Gothic" panose="020B0609070205080204" pitchFamily="49" charset="-128"/>
              </a:rPr>
              <a:t>キャリアプラン</a:t>
            </a:r>
            <a:r>
              <a:rPr lang="ja-JP" altLang="en-US" sz="4500" dirty="0">
                <a:latin typeface="MS Gothic" panose="020B0609070205080204" pitchFamily="49" charset="-128"/>
                <a:ea typeface="MS Gothic" panose="020B0609070205080204" pitchFamily="49" charset="-128"/>
              </a:rPr>
              <a:t>を立ててみよう。</a:t>
            </a:r>
          </a:p>
        </p:txBody>
      </p:sp>
      <p:sp>
        <p:nvSpPr>
          <p:cNvPr id="5" name="右矢印 4">
            <a:extLst>
              <a:ext uri="{FF2B5EF4-FFF2-40B4-BE49-F238E27FC236}">
                <a16:creationId xmlns:a16="http://schemas.microsoft.com/office/drawing/2014/main" id="{276AA30D-0491-8145-80E4-1503BAE0C273}"/>
              </a:ext>
            </a:extLst>
          </p:cNvPr>
          <p:cNvSpPr/>
          <p:nvPr/>
        </p:nvSpPr>
        <p:spPr>
          <a:xfrm>
            <a:off x="723717" y="3884661"/>
            <a:ext cx="809297" cy="54653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5"/>
              </a:solidFill>
            </a:endParaRPr>
          </a:p>
        </p:txBody>
      </p:sp>
    </p:spTree>
    <p:extLst>
      <p:ext uri="{BB962C8B-B14F-4D97-AF65-F5344CB8AC3E}">
        <p14:creationId xmlns:p14="http://schemas.microsoft.com/office/powerpoint/2010/main" val="196639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ADEBAE-9BEA-C847-B307-0A7AAFA51199}"/>
              </a:ext>
            </a:extLst>
          </p:cNvPr>
          <p:cNvSpPr txBox="1"/>
          <p:nvPr/>
        </p:nvSpPr>
        <p:spPr>
          <a:xfrm>
            <a:off x="720001" y="154939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b="1">
                <a:solidFill>
                  <a:schemeClr val="accent6">
                    <a:lumMod val="75000"/>
                  </a:schemeClr>
                </a:solidFill>
                <a:latin typeface="MS Gothic" panose="020B0609070205080204" pitchFamily="49" charset="-128"/>
                <a:ea typeface="MS Gothic" panose="020B0609070205080204" pitchFamily="49" charset="-128"/>
              </a:rPr>
              <a:t>（</a:t>
            </a:r>
            <a:r>
              <a:rPr lang="en-US" altLang="ja-JP" sz="3600" b="1" dirty="0">
                <a:solidFill>
                  <a:schemeClr val="accent6">
                    <a:lumMod val="75000"/>
                  </a:schemeClr>
                </a:solidFill>
                <a:latin typeface="MS Gothic" panose="020B0609070205080204" pitchFamily="49" charset="-128"/>
                <a:ea typeface="MS Gothic" panose="020B0609070205080204" pitchFamily="49" charset="-128"/>
              </a:rPr>
              <a:t>1</a:t>
            </a:r>
            <a:r>
              <a:rPr lang="ja-JP" altLang="en-US" sz="3600" b="1" dirty="0">
                <a:solidFill>
                  <a:schemeClr val="accent6">
                    <a:lumMod val="75000"/>
                  </a:schemeClr>
                </a:solidFill>
                <a:latin typeface="MS Gothic" panose="020B0609070205080204" pitchFamily="49" charset="-128"/>
                <a:ea typeface="MS Gothic" panose="020B0609070205080204" pitchFamily="49" charset="-128"/>
              </a:rPr>
              <a:t>）自分や他者の性</a:t>
            </a:r>
            <a:endParaRPr kumimoji="1" lang="ja-JP" altLang="en-US" sz="3600" b="1" dirty="0">
              <a:solidFill>
                <a:schemeClr val="accent6">
                  <a:lumMod val="75000"/>
                </a:schemeClr>
              </a:solidFill>
              <a:latin typeface="MS Gothic" panose="020B0609070205080204" pitchFamily="49" charset="-128"/>
              <a:ea typeface="MS Gothic" panose="020B0609070205080204" pitchFamily="49" charset="-128"/>
            </a:endParaRPr>
          </a:p>
        </p:txBody>
      </p:sp>
      <p:pic>
        <p:nvPicPr>
          <p:cNvPr id="3" name="図 2">
            <a:extLst>
              <a:ext uri="{FF2B5EF4-FFF2-40B4-BE49-F238E27FC236}">
                <a16:creationId xmlns:a16="http://schemas.microsoft.com/office/drawing/2014/main" id="{BF02ECF7-F321-AE48-9423-1054E3FC597F}"/>
              </a:ext>
            </a:extLst>
          </p:cNvPr>
          <p:cNvPicPr>
            <a:picLocks noChangeAspect="1"/>
          </p:cNvPicPr>
          <p:nvPr/>
        </p:nvPicPr>
        <p:blipFill>
          <a:blip r:embed="rId2"/>
          <a:stretch>
            <a:fillRect/>
          </a:stretch>
        </p:blipFill>
        <p:spPr>
          <a:xfrm>
            <a:off x="720000" y="539999"/>
            <a:ext cx="10752000" cy="723214"/>
          </a:xfrm>
          <a:prstGeom prst="rect">
            <a:avLst/>
          </a:prstGeom>
        </p:spPr>
      </p:pic>
      <p:sp>
        <p:nvSpPr>
          <p:cNvPr id="4" name="テキスト ボックス 3">
            <a:extLst>
              <a:ext uri="{FF2B5EF4-FFF2-40B4-BE49-F238E27FC236}">
                <a16:creationId xmlns:a16="http://schemas.microsoft.com/office/drawing/2014/main" id="{973AF263-3345-7545-BF48-A4FF300DF507}"/>
              </a:ext>
            </a:extLst>
          </p:cNvPr>
          <p:cNvSpPr txBox="1"/>
          <p:nvPr/>
        </p:nvSpPr>
        <p:spPr>
          <a:xfrm>
            <a:off x="1266092"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③パートナーとともに生きる</a:t>
            </a:r>
            <a:endParaRPr kumimoji="1" lang="ja-JP" altLang="en-US" sz="4400">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043BF22F-0A3A-F144-9945-0C666B5D5E65}"/>
              </a:ext>
            </a:extLst>
          </p:cNvPr>
          <p:cNvSpPr txBox="1"/>
          <p:nvPr/>
        </p:nvSpPr>
        <p:spPr>
          <a:xfrm>
            <a:off x="720000" y="2338960"/>
            <a:ext cx="10752646" cy="3693319"/>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青年期には、</a:t>
            </a:r>
            <a:r>
              <a:rPr lang="en-US" altLang="ja-JP" sz="4000" dirty="0">
                <a:latin typeface="MS Gothic" panose="020B0609070205080204" pitchFamily="49" charset="-128"/>
                <a:ea typeface="MS Gothic" panose="020B0609070205080204" pitchFamily="49" charset="-128"/>
              </a:rPr>
              <a:t> </a:t>
            </a:r>
            <a:r>
              <a:rPr lang="ja-JP" altLang="en-US" sz="4000">
                <a:solidFill>
                  <a:srgbClr val="FF0000"/>
                </a:solidFill>
                <a:latin typeface="MS Gothic" panose="020B0609070205080204" pitchFamily="49" charset="-128"/>
                <a:ea typeface="MS Gothic" panose="020B0609070205080204" pitchFamily="49" charset="-128"/>
              </a:rPr>
              <a:t>第二次性徴</a:t>
            </a:r>
            <a:r>
              <a:rPr lang="en-US" altLang="ja-JP" sz="4000" dirty="0">
                <a:solidFill>
                  <a:srgbClr val="FF0000"/>
                </a:solidFill>
                <a:latin typeface="MS Gothic" panose="020B0609070205080204" pitchFamily="49" charset="-128"/>
                <a:ea typeface="MS Gothic" panose="020B0609070205080204" pitchFamily="49" charset="-128"/>
              </a:rPr>
              <a:t> </a:t>
            </a:r>
            <a:r>
              <a:rPr lang="ja-JP" altLang="en-US" sz="4000">
                <a:latin typeface="MS Gothic" panose="020B0609070205080204" pitchFamily="49" charset="-128"/>
                <a:ea typeface="MS Gothic" panose="020B0609070205080204" pitchFamily="49" charset="-128"/>
              </a:rPr>
              <a:t>によって、男性なら精通、女性なら月経など、からだに大きな変化が起こる。自分の性や、他者の性とのかかわり方について、悩みや不安を感じることがある。自分らしい性のあり方について考えていくことが、自身の理解にもつながる。</a:t>
            </a:r>
            <a:endParaRPr kumimoji="1" lang="ja-JP" altLang="en-US" sz="4000">
              <a:latin typeface="MS Gothic" panose="020B0609070205080204" pitchFamily="49" charset="-128"/>
              <a:ea typeface="MS Gothic" panose="020B0609070205080204" pitchFamily="49" charset="-128"/>
            </a:endParaRPr>
          </a:p>
        </p:txBody>
      </p:sp>
      <p:sp>
        <p:nvSpPr>
          <p:cNvPr id="6" name="メモ 5">
            <a:extLst>
              <a:ext uri="{FF2B5EF4-FFF2-40B4-BE49-F238E27FC236}">
                <a16:creationId xmlns:a16="http://schemas.microsoft.com/office/drawing/2014/main" id="{1CF97271-8C54-1245-B84E-D24F4CA2EE97}"/>
              </a:ext>
            </a:extLst>
          </p:cNvPr>
          <p:cNvSpPr/>
          <p:nvPr/>
        </p:nvSpPr>
        <p:spPr>
          <a:xfrm>
            <a:off x="3860582" y="2403160"/>
            <a:ext cx="2891092" cy="540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741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0C35AE-1DFF-BA49-8997-162079D2B5D8}"/>
              </a:ext>
            </a:extLst>
          </p:cNvPr>
          <p:cNvSpPr txBox="1"/>
          <p:nvPr/>
        </p:nvSpPr>
        <p:spPr>
          <a:xfrm>
            <a:off x="720000" y="360000"/>
            <a:ext cx="10800000" cy="523220"/>
          </a:xfrm>
          <a:prstGeom prst="rect">
            <a:avLst/>
          </a:prstGeom>
          <a:noFill/>
          <a:effectLst/>
        </p:spPr>
        <p:txBody>
          <a:bodyPr wrap="square" rtlCol="0" anchor="t" anchorCtr="0">
            <a:spAutoFit/>
          </a:bodyPr>
          <a:lstStyle/>
          <a:p>
            <a:r>
              <a:rPr lang="ja-JP" altLang="en-US" sz="2800" dirty="0">
                <a:solidFill>
                  <a:srgbClr val="0070C0"/>
                </a:solidFill>
                <a:latin typeface="MS Gothic" panose="020B0609070205080204" pitchFamily="49" charset="-128"/>
                <a:ea typeface="MS Gothic" panose="020B0609070205080204" pitchFamily="49" charset="-128"/>
              </a:rPr>
              <a:t>●</a:t>
            </a:r>
            <a:r>
              <a:rPr lang="ja-JP" altLang="en-US" sz="2800" dirty="0">
                <a:latin typeface="MS Gothic" panose="020B0609070205080204" pitchFamily="49" charset="-128"/>
                <a:ea typeface="MS Gothic" panose="020B0609070205080204" pitchFamily="49" charset="-128"/>
              </a:rPr>
              <a:t>多様な性のあり方</a:t>
            </a:r>
            <a:endParaRPr kumimoji="1" lang="ja-JP" altLang="en-US" sz="2800" dirty="0">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id="{21B9177E-3D88-2F45-ADEE-AAA56C12D9F6}"/>
              </a:ext>
            </a:extLst>
          </p:cNvPr>
          <p:cNvSpPr txBox="1"/>
          <p:nvPr/>
        </p:nvSpPr>
        <p:spPr>
          <a:xfrm>
            <a:off x="720000" y="1736229"/>
            <a:ext cx="10752646" cy="338554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dirty="0">
                <a:latin typeface="MS Gothic" panose="020B0609070205080204" pitchFamily="49" charset="-128"/>
                <a:ea typeface="MS Gothic" panose="020B0609070205080204" pitchFamily="49" charset="-128"/>
              </a:rPr>
              <a:t>性には、「からだの生物学的な性」や「自分が思っている自身の性別」、「好きになる性」など、多様なあり方がある。以下の</a:t>
            </a:r>
            <a:r>
              <a:rPr lang="en" altLang="ja-JP" sz="4400" dirty="0">
                <a:solidFill>
                  <a:srgbClr val="0070C0"/>
                </a:solidFill>
                <a:latin typeface="MS Gothic" panose="020B0609070205080204" pitchFamily="49" charset="-128"/>
                <a:ea typeface="MS Gothic" panose="020B0609070205080204" pitchFamily="49" charset="-128"/>
              </a:rPr>
              <a:t>LGBT</a:t>
            </a:r>
            <a:r>
              <a:rPr lang="ja-JP" altLang="en-US" sz="4400" dirty="0">
                <a:latin typeface="MS Gothic" panose="020B0609070205080204" pitchFamily="49" charset="-128"/>
                <a:ea typeface="MS Gothic" panose="020B0609070205080204" pitchFamily="49" charset="-128"/>
              </a:rPr>
              <a:t>とは、性的少数者（セクシュアル・マイノリティ）の総称のひとつである。</a:t>
            </a:r>
            <a:endParaRPr kumimoji="1" lang="ja-JP" altLang="en-US" sz="4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96529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CD1462-F17B-5D47-9CB0-E66D10FFF8B9}"/>
              </a:ext>
            </a:extLst>
          </p:cNvPr>
          <p:cNvSpPr txBox="1"/>
          <p:nvPr/>
        </p:nvSpPr>
        <p:spPr>
          <a:xfrm>
            <a:off x="720000" y="2622808"/>
            <a:ext cx="10800000" cy="923330"/>
          </a:xfrm>
          <a:prstGeom prst="rect">
            <a:avLst/>
          </a:prstGeom>
          <a:noFill/>
          <a:effectLst/>
        </p:spPr>
        <p:txBody>
          <a:bodyPr wrap="square" rtlCol="0" anchor="t" anchorCtr="0">
            <a:spAutoFit/>
          </a:bodyPr>
          <a:lstStyle/>
          <a:p>
            <a:pPr algn="ctr"/>
            <a:r>
              <a:rPr lang="en-US" altLang="ja-JP" sz="5400" dirty="0">
                <a:latin typeface="MS Gothic" panose="020B0609070205080204" pitchFamily="49" charset="-128"/>
                <a:ea typeface="MS Gothic" panose="020B0609070205080204" pitchFamily="49" charset="-128"/>
              </a:rPr>
              <a:t>1.</a:t>
            </a:r>
            <a:r>
              <a:rPr lang="ja-JP" altLang="en-US" sz="5400">
                <a:latin typeface="MS Gothic" panose="020B0609070205080204" pitchFamily="49" charset="-128"/>
                <a:ea typeface="MS Gothic" panose="020B0609070205080204" pitchFamily="49" charset="-128"/>
              </a:rPr>
              <a:t>あなたは自立できている？</a:t>
            </a:r>
            <a:endParaRPr kumimoji="1" lang="ja-JP" altLang="en-US" sz="5400" dirty="0">
              <a:latin typeface="MS Gothic" panose="020B0609070205080204" pitchFamily="49" charset="-128"/>
              <a:ea typeface="MS Gothic" panose="020B0609070205080204" pitchFamily="49" charset="-128"/>
            </a:endParaRPr>
          </a:p>
        </p:txBody>
      </p:sp>
      <p:cxnSp>
        <p:nvCxnSpPr>
          <p:cNvPr id="5" name="直線コネクタ 4">
            <a:extLst>
              <a:ext uri="{FF2B5EF4-FFF2-40B4-BE49-F238E27FC236}">
                <a16:creationId xmlns:a16="http://schemas.microsoft.com/office/drawing/2014/main" id="{45D5AA64-6301-3E43-8913-B809F1A67B90}"/>
              </a:ext>
            </a:extLst>
          </p:cNvPr>
          <p:cNvCxnSpPr>
            <a:cxnSpLocks/>
          </p:cNvCxnSpPr>
          <p:nvPr/>
        </p:nvCxnSpPr>
        <p:spPr>
          <a:xfrm>
            <a:off x="1484533" y="3683977"/>
            <a:ext cx="9270934" cy="0"/>
          </a:xfrm>
          <a:prstGeom prst="line">
            <a:avLst/>
          </a:prstGeom>
          <a:ln w="63500">
            <a:gradFill>
              <a:gsLst>
                <a:gs pos="70000">
                  <a:schemeClr val="accent2"/>
                </a:gs>
                <a:gs pos="30000">
                  <a:schemeClr val="accent2"/>
                </a:gs>
                <a:gs pos="0">
                  <a:schemeClr val="accent2">
                    <a:lumMod val="20000"/>
                    <a:lumOff val="80000"/>
                  </a:schemeClr>
                </a:gs>
                <a:gs pos="50000">
                  <a:schemeClr val="accent2"/>
                </a:gs>
                <a:gs pos="100000">
                  <a:schemeClr val="accent2">
                    <a:lumMod val="20000"/>
                    <a:lumOff val="80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8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B1C0B3-B69E-C34D-9138-06F1BE806474}"/>
              </a:ext>
            </a:extLst>
          </p:cNvPr>
          <p:cNvSpPr txBox="1"/>
          <p:nvPr/>
        </p:nvSpPr>
        <p:spPr>
          <a:xfrm>
            <a:off x="720000" y="468715"/>
            <a:ext cx="10752646" cy="535531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 altLang="ja-JP" sz="4000" b="1" dirty="0">
                <a:solidFill>
                  <a:srgbClr val="0070C0"/>
                </a:solidFill>
                <a:latin typeface="MS Gothic" panose="020B0609070205080204" pitchFamily="49" charset="-128"/>
                <a:ea typeface="MS Gothic" panose="020B0609070205080204" pitchFamily="49" charset="-128"/>
              </a:rPr>
              <a:t>L</a:t>
            </a:r>
            <a:r>
              <a:rPr lang="en" altLang="ja-JP" sz="4000" b="1" dirty="0">
                <a:latin typeface="MS Gothic" panose="020B0609070205080204" pitchFamily="49" charset="-128"/>
                <a:ea typeface="MS Gothic" panose="020B0609070205080204" pitchFamily="49" charset="-128"/>
              </a:rPr>
              <a:t>esbian</a:t>
            </a:r>
            <a:r>
              <a:rPr lang="ja-JP" altLang="en"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レズビアン）：女性同性愛者</a:t>
            </a:r>
          </a:p>
          <a:p>
            <a:r>
              <a:rPr lang="en" altLang="ja-JP" sz="4000" b="1" dirty="0">
                <a:solidFill>
                  <a:srgbClr val="0070C0"/>
                </a:solidFill>
                <a:latin typeface="MS Gothic" panose="020B0609070205080204" pitchFamily="49" charset="-128"/>
                <a:ea typeface="MS Gothic" panose="020B0609070205080204" pitchFamily="49" charset="-128"/>
              </a:rPr>
              <a:t>G</a:t>
            </a:r>
            <a:r>
              <a:rPr lang="en" altLang="ja-JP" sz="4000" b="1" dirty="0">
                <a:latin typeface="MS Gothic" panose="020B0609070205080204" pitchFamily="49" charset="-128"/>
                <a:ea typeface="MS Gothic" panose="020B0609070205080204" pitchFamily="49" charset="-128"/>
              </a:rPr>
              <a:t>ay</a:t>
            </a:r>
            <a:r>
              <a:rPr lang="ja-JP" altLang="en"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ゲイ）：男性同性愛者</a:t>
            </a:r>
          </a:p>
          <a:p>
            <a:r>
              <a:rPr lang="en" altLang="ja-JP" sz="4000" b="1" dirty="0">
                <a:solidFill>
                  <a:srgbClr val="0070C0"/>
                </a:solidFill>
                <a:latin typeface="MS Gothic" panose="020B0609070205080204" pitchFamily="49" charset="-128"/>
                <a:ea typeface="MS Gothic" panose="020B0609070205080204" pitchFamily="49" charset="-128"/>
              </a:rPr>
              <a:t>B</a:t>
            </a:r>
            <a:r>
              <a:rPr lang="en" altLang="ja-JP" sz="4000" b="1" dirty="0">
                <a:latin typeface="MS Gothic" panose="020B0609070205080204" pitchFamily="49" charset="-128"/>
                <a:ea typeface="MS Gothic" panose="020B0609070205080204" pitchFamily="49" charset="-128"/>
              </a:rPr>
              <a:t>isexual</a:t>
            </a:r>
            <a:r>
              <a:rPr lang="ja-JP" altLang="en"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バイセクシュアル）：両性愛者</a:t>
            </a:r>
          </a:p>
          <a:p>
            <a:r>
              <a:rPr lang="en" altLang="ja-JP" sz="4000" b="1" dirty="0">
                <a:solidFill>
                  <a:srgbClr val="0070C0"/>
                </a:solidFill>
                <a:latin typeface="MS Gothic" panose="020B0609070205080204" pitchFamily="49" charset="-128"/>
                <a:ea typeface="MS Gothic" panose="020B0609070205080204" pitchFamily="49" charset="-128"/>
              </a:rPr>
              <a:t>T</a:t>
            </a:r>
            <a:r>
              <a:rPr lang="en" altLang="ja-JP" sz="4000" b="1" dirty="0">
                <a:latin typeface="MS Gothic" panose="020B0609070205080204" pitchFamily="49" charset="-128"/>
                <a:ea typeface="MS Gothic" panose="020B0609070205080204" pitchFamily="49" charset="-128"/>
              </a:rPr>
              <a:t>ransgender</a:t>
            </a:r>
            <a:r>
              <a:rPr lang="ja-JP" altLang="en"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トランスジェンダー）：生まれたときのからだの性別をもとに割り当てられた性別と、自認する性が異なる人</a:t>
            </a:r>
          </a:p>
          <a:p>
            <a:endParaRPr lang="ja-JP" altLang="en-US" sz="3000" dirty="0">
              <a:latin typeface="MS Gothic" panose="020B0609070205080204" pitchFamily="49" charset="-128"/>
              <a:ea typeface="MS Gothic" panose="020B0609070205080204" pitchFamily="49" charset="-128"/>
            </a:endParaRPr>
          </a:p>
          <a:p>
            <a:pPr marL="313200" indent="-313200"/>
            <a:r>
              <a:rPr lang="en-US" altLang="ja-JP" sz="2600" dirty="0">
                <a:solidFill>
                  <a:srgbClr val="0070C0"/>
                </a:solidFill>
                <a:latin typeface="MS Gothic" panose="020B0609070205080204" pitchFamily="49" charset="-128"/>
                <a:ea typeface="MS Gothic" panose="020B0609070205080204" pitchFamily="49" charset="-128"/>
              </a:rPr>
              <a:t>※</a:t>
            </a:r>
            <a:r>
              <a:rPr lang="ja-JP" altLang="en-US" sz="2600" dirty="0">
                <a:latin typeface="MS Gothic" panose="020B0609070205080204" pitchFamily="49" charset="-128"/>
                <a:ea typeface="MS Gothic" panose="020B0609070205080204" pitchFamily="49" charset="-128"/>
              </a:rPr>
              <a:t>他者を恋愛や性愛の対象としない「アセクシュアル」、セクシュアリティをあえて決めない、または決められない「クエスチョニング」など、セクシュアリティは多様にあり、</a:t>
            </a:r>
            <a:r>
              <a:rPr lang="en" altLang="ja-JP" sz="2600" dirty="0">
                <a:solidFill>
                  <a:srgbClr val="0070C0"/>
                </a:solidFill>
                <a:latin typeface="MS Gothic" panose="020B0609070205080204" pitchFamily="49" charset="-128"/>
                <a:ea typeface="MS Gothic" panose="020B0609070205080204" pitchFamily="49" charset="-128"/>
              </a:rPr>
              <a:t>LGBTQ+</a:t>
            </a:r>
            <a:r>
              <a:rPr lang="ja-JP" altLang="en-US" sz="2600" dirty="0">
                <a:latin typeface="MS Gothic" panose="020B0609070205080204" pitchFamily="49" charset="-128"/>
                <a:ea typeface="MS Gothic" panose="020B0609070205080204" pitchFamily="49" charset="-128"/>
              </a:rPr>
              <a:t>とも呼ばれる。</a:t>
            </a:r>
            <a:endParaRPr kumimoji="1" lang="ja-JP" altLang="en-US" sz="26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356301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0C10411-D898-AE46-80EA-B99171EED196}"/>
              </a:ext>
            </a:extLst>
          </p:cNvPr>
          <p:cNvSpPr txBox="1"/>
          <p:nvPr/>
        </p:nvSpPr>
        <p:spPr>
          <a:xfrm>
            <a:off x="720000" y="1938247"/>
            <a:ext cx="10752646" cy="270843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すべての人は、自分の性について尊重される権利をもっている。自分の性的欲求をコントロールし、相手の性の特徴を知り、おたがいに尊重し合うことが大切である。</a:t>
            </a:r>
            <a:endParaRPr kumimoji="1" lang="ja-JP" altLang="en-US" sz="440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715172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7B496E-B968-BB41-BF7D-82F927BB0526}"/>
              </a:ext>
            </a:extLst>
          </p:cNvPr>
          <p:cNvSpPr txBox="1"/>
          <p:nvPr/>
        </p:nvSpPr>
        <p:spPr>
          <a:xfrm>
            <a:off x="720000" y="54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b="1">
                <a:solidFill>
                  <a:schemeClr val="accent6">
                    <a:lumMod val="75000"/>
                  </a:schemeClr>
                </a:solidFill>
                <a:latin typeface="MS Gothic" panose="020B0609070205080204" pitchFamily="49" charset="-128"/>
                <a:ea typeface="MS Gothic" panose="020B0609070205080204" pitchFamily="49" charset="-128"/>
              </a:rPr>
              <a:t>（</a:t>
            </a:r>
            <a:r>
              <a:rPr lang="en-US" altLang="ja-JP" sz="3600" b="1" dirty="0">
                <a:solidFill>
                  <a:schemeClr val="accent6">
                    <a:lumMod val="75000"/>
                  </a:schemeClr>
                </a:solidFill>
                <a:latin typeface="MS Gothic" panose="020B0609070205080204" pitchFamily="49" charset="-128"/>
                <a:ea typeface="MS Gothic" panose="020B0609070205080204" pitchFamily="49" charset="-128"/>
              </a:rPr>
              <a:t>2</a:t>
            </a:r>
            <a:r>
              <a:rPr lang="ja-JP" altLang="en-US" sz="3600" b="1" dirty="0">
                <a:solidFill>
                  <a:schemeClr val="accent6">
                    <a:lumMod val="75000"/>
                  </a:schemeClr>
                </a:solidFill>
                <a:latin typeface="MS Gothic" panose="020B0609070205080204" pitchFamily="49" charset="-128"/>
                <a:ea typeface="MS Gothic" panose="020B0609070205080204" pitchFamily="49" charset="-128"/>
              </a:rPr>
              <a:t>）パートナーとともに</a:t>
            </a:r>
            <a:endParaRPr kumimoji="1" lang="ja-JP" altLang="en-US" sz="3600" b="1" dirty="0">
              <a:solidFill>
                <a:schemeClr val="accent6">
                  <a:lumMod val="75000"/>
                </a:schemeClr>
              </a:solidFill>
              <a:latin typeface="MS Gothic" panose="020B0609070205080204" pitchFamily="49" charset="-128"/>
              <a:ea typeface="MS Gothic" panose="020B0609070205080204" pitchFamily="49" charset="-128"/>
            </a:endParaRPr>
          </a:p>
        </p:txBody>
      </p:sp>
      <p:sp>
        <p:nvSpPr>
          <p:cNvPr id="3" name="テキスト ボックス 2">
            <a:extLst>
              <a:ext uri="{FF2B5EF4-FFF2-40B4-BE49-F238E27FC236}">
                <a16:creationId xmlns:a16="http://schemas.microsoft.com/office/drawing/2014/main" id="{98CB6508-129F-FA47-9462-E1CAA3F5BF93}"/>
              </a:ext>
            </a:extLst>
          </p:cNvPr>
          <p:cNvSpPr txBox="1"/>
          <p:nvPr/>
        </p:nvSpPr>
        <p:spPr>
          <a:xfrm>
            <a:off x="720000" y="1540561"/>
            <a:ext cx="10752646" cy="424731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600" dirty="0">
                <a:latin typeface="MS Gothic" panose="020B0609070205080204" pitchFamily="49" charset="-128"/>
                <a:ea typeface="MS Gothic" panose="020B0609070205080204" pitchFamily="49" charset="-128"/>
              </a:rPr>
              <a:t>人生のなかで、パートナーと一生をともにすると決めた場合、もっとも多くとられる形が</a:t>
            </a:r>
            <a:r>
              <a:rPr lang="en-US" altLang="ja-JP" sz="4600" dirty="0">
                <a:latin typeface="MS Gothic" panose="020B0609070205080204" pitchFamily="49" charset="-128"/>
                <a:ea typeface="MS Gothic" panose="020B0609070205080204" pitchFamily="49" charset="-128"/>
              </a:rPr>
              <a:t> </a:t>
            </a:r>
            <a:r>
              <a:rPr lang="ja-JP" altLang="en-US" sz="4600" dirty="0">
                <a:solidFill>
                  <a:srgbClr val="FF0000"/>
                </a:solidFill>
                <a:latin typeface="MS Gothic" panose="020B0609070205080204" pitchFamily="49" charset="-128"/>
                <a:ea typeface="MS Gothic" panose="020B0609070205080204" pitchFamily="49" charset="-128"/>
              </a:rPr>
              <a:t>結婚</a:t>
            </a:r>
            <a:r>
              <a:rPr lang="en-US" altLang="ja-JP" sz="4600" dirty="0">
                <a:latin typeface="MS Gothic" panose="020B0609070205080204" pitchFamily="49" charset="-128"/>
                <a:ea typeface="MS Gothic" panose="020B0609070205080204" pitchFamily="49" charset="-128"/>
              </a:rPr>
              <a:t> </a:t>
            </a:r>
            <a:r>
              <a:rPr lang="ja-JP" altLang="en-US" sz="4600" dirty="0">
                <a:latin typeface="MS Gothic" panose="020B0609070205080204" pitchFamily="49" charset="-128"/>
                <a:ea typeface="MS Gothic" panose="020B0609070205080204" pitchFamily="49" charset="-128"/>
              </a:rPr>
              <a:t>である。結婚すると、</a:t>
            </a:r>
            <a:r>
              <a:rPr lang="en-US" altLang="ja-JP" sz="4600" dirty="0">
                <a:latin typeface="MS Gothic" panose="020B0609070205080204" pitchFamily="49" charset="-128"/>
                <a:ea typeface="MS Gothic" panose="020B0609070205080204" pitchFamily="49" charset="-128"/>
              </a:rPr>
              <a:t>2</a:t>
            </a:r>
            <a:r>
              <a:rPr lang="ja-JP" altLang="en-US" sz="4600" dirty="0">
                <a:latin typeface="MS Gothic" panose="020B0609070205080204" pitchFamily="49" charset="-128"/>
                <a:ea typeface="MS Gothic" panose="020B0609070205080204" pitchFamily="49" charset="-128"/>
              </a:rPr>
              <a:t>人は法律で家族として認められる。</a:t>
            </a:r>
            <a:endParaRPr lang="en-US" altLang="ja-JP" sz="4600" dirty="0">
              <a:latin typeface="MS Gothic" panose="020B0609070205080204" pitchFamily="49" charset="-128"/>
              <a:ea typeface="MS Gothic" panose="020B0609070205080204" pitchFamily="49" charset="-128"/>
            </a:endParaRPr>
          </a:p>
          <a:p>
            <a:r>
              <a:rPr lang="ja-JP" altLang="en-US" sz="4600" dirty="0">
                <a:latin typeface="MS Gothic" panose="020B0609070205080204" pitchFamily="49" charset="-128"/>
                <a:ea typeface="MS Gothic" panose="020B0609070205080204" pitchFamily="49" charset="-128"/>
              </a:rPr>
              <a:t>パートナーとの</a:t>
            </a:r>
            <a:r>
              <a:rPr lang="en-US" altLang="ja-JP" sz="4600" dirty="0">
                <a:latin typeface="MS Gothic" panose="020B0609070205080204" pitchFamily="49" charset="-128"/>
                <a:ea typeface="MS Gothic" panose="020B0609070205080204" pitchFamily="49" charset="-128"/>
              </a:rPr>
              <a:t> </a:t>
            </a:r>
            <a:r>
              <a:rPr lang="ja-JP" altLang="en-US" sz="4600" dirty="0">
                <a:solidFill>
                  <a:srgbClr val="FF0000"/>
                </a:solidFill>
                <a:latin typeface="MS Gothic" panose="020B0609070205080204" pitchFamily="49" charset="-128"/>
                <a:ea typeface="MS Gothic" panose="020B0609070205080204" pitchFamily="49" charset="-128"/>
              </a:rPr>
              <a:t>事実婚</a:t>
            </a:r>
            <a:r>
              <a:rPr lang="en-US" altLang="ja-JP" sz="4600" dirty="0">
                <a:latin typeface="MS Gothic" panose="020B0609070205080204" pitchFamily="49" charset="-128"/>
                <a:ea typeface="MS Gothic" panose="020B0609070205080204" pitchFamily="49" charset="-128"/>
              </a:rPr>
              <a:t> </a:t>
            </a:r>
            <a:r>
              <a:rPr lang="ja-JP" altLang="en-US" sz="4600" dirty="0">
                <a:latin typeface="MS Gothic" panose="020B0609070205080204" pitchFamily="49" charset="-128"/>
                <a:ea typeface="MS Gothic" panose="020B0609070205080204" pitchFamily="49" charset="-128"/>
              </a:rPr>
              <a:t>を選ぶなど、結婚以外の生き方を選択する人もいる。</a:t>
            </a:r>
            <a:endParaRPr kumimoji="1" lang="ja-JP" altLang="en-US" sz="4600" dirty="0">
              <a:latin typeface="MS Gothic" panose="020B0609070205080204" pitchFamily="49" charset="-128"/>
              <a:ea typeface="MS Gothic" panose="020B0609070205080204" pitchFamily="49" charset="-128"/>
            </a:endParaRPr>
          </a:p>
        </p:txBody>
      </p:sp>
      <p:sp>
        <p:nvSpPr>
          <p:cNvPr id="5" name="メモ 4">
            <a:extLst>
              <a:ext uri="{FF2B5EF4-FFF2-40B4-BE49-F238E27FC236}">
                <a16:creationId xmlns:a16="http://schemas.microsoft.com/office/drawing/2014/main" id="{A5605BC3-85A5-DA48-A6DD-B2BB681FB42D}"/>
              </a:ext>
            </a:extLst>
          </p:cNvPr>
          <p:cNvSpPr/>
          <p:nvPr/>
        </p:nvSpPr>
        <p:spPr>
          <a:xfrm>
            <a:off x="3175478" y="3030953"/>
            <a:ext cx="1609174" cy="612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5">
            <a:extLst>
              <a:ext uri="{FF2B5EF4-FFF2-40B4-BE49-F238E27FC236}">
                <a16:creationId xmlns:a16="http://schemas.microsoft.com/office/drawing/2014/main" id="{84601225-DB44-6D4D-8CA7-A1B04432F928}"/>
              </a:ext>
            </a:extLst>
          </p:cNvPr>
          <p:cNvSpPr/>
          <p:nvPr/>
        </p:nvSpPr>
        <p:spPr>
          <a:xfrm>
            <a:off x="4904667" y="4424826"/>
            <a:ext cx="2162066" cy="612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543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B3C47A-BBC9-034D-B1FB-F0FFDA36E4D9}"/>
              </a:ext>
            </a:extLst>
          </p:cNvPr>
          <p:cNvSpPr txBox="1"/>
          <p:nvPr/>
        </p:nvSpPr>
        <p:spPr>
          <a:xfrm>
            <a:off x="720000" y="360000"/>
            <a:ext cx="10800000" cy="523220"/>
          </a:xfrm>
          <a:prstGeom prst="rect">
            <a:avLst/>
          </a:prstGeom>
          <a:noFill/>
          <a:effectLst/>
        </p:spPr>
        <p:txBody>
          <a:bodyPr wrap="square" rtlCol="0" anchor="t" anchorCtr="0">
            <a:spAutoFit/>
          </a:bodyPr>
          <a:lstStyle/>
          <a:p>
            <a:r>
              <a:rPr lang="ja-JP" altLang="en-US" sz="2800" dirty="0">
                <a:solidFill>
                  <a:srgbClr val="0070C0"/>
                </a:solidFill>
                <a:latin typeface="MS Gothic" panose="020B0609070205080204" pitchFamily="49" charset="-128"/>
                <a:ea typeface="MS Gothic" panose="020B0609070205080204" pitchFamily="49" charset="-128"/>
              </a:rPr>
              <a:t>●</a:t>
            </a:r>
            <a:r>
              <a:rPr lang="ja-JP" altLang="en-US" sz="2800" dirty="0">
                <a:latin typeface="MS Gothic" panose="020B0609070205080204" pitchFamily="49" charset="-128"/>
                <a:ea typeface="MS Gothic" panose="020B0609070205080204" pitchFamily="49" charset="-128"/>
              </a:rPr>
              <a:t>夫婦が出会ったきっかけ</a:t>
            </a:r>
            <a:endParaRPr kumimoji="1" lang="ja-JP" altLang="en-US" sz="2800" dirty="0">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F23D511A-014B-5D4A-8E8A-A7586B5714F7}"/>
              </a:ext>
            </a:extLst>
          </p:cNvPr>
          <p:cNvPicPr>
            <a:picLocks noChangeAspect="1"/>
          </p:cNvPicPr>
          <p:nvPr/>
        </p:nvPicPr>
        <p:blipFill>
          <a:blip r:embed="rId2"/>
          <a:stretch>
            <a:fillRect/>
          </a:stretch>
        </p:blipFill>
        <p:spPr>
          <a:xfrm>
            <a:off x="3168217" y="962525"/>
            <a:ext cx="5855566" cy="5336354"/>
          </a:xfrm>
          <a:prstGeom prst="rect">
            <a:avLst/>
          </a:prstGeom>
        </p:spPr>
      </p:pic>
    </p:spTree>
    <p:extLst>
      <p:ext uri="{BB962C8B-B14F-4D97-AF65-F5344CB8AC3E}">
        <p14:creationId xmlns:p14="http://schemas.microsoft.com/office/powerpoint/2010/main" val="255956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DDD0D6-5E12-AE43-9634-882822374CD1}"/>
              </a:ext>
            </a:extLst>
          </p:cNvPr>
          <p:cNvSpPr txBox="1"/>
          <p:nvPr/>
        </p:nvSpPr>
        <p:spPr>
          <a:xfrm>
            <a:off x="720000" y="360000"/>
            <a:ext cx="23760000" cy="523220"/>
          </a:xfrm>
          <a:prstGeom prst="rect">
            <a:avLst/>
          </a:prstGeom>
          <a:noFill/>
          <a:effectLst/>
        </p:spPr>
        <p:txBody>
          <a:bodyPr wrap="square" rtlCol="0" anchor="t" anchorCtr="0">
            <a:spAutoFit/>
          </a:bodyPr>
          <a:lstStyle/>
          <a:p>
            <a:r>
              <a:rPr lang="ja-JP" altLang="en-US" sz="2800" dirty="0">
                <a:solidFill>
                  <a:srgbClr val="0070C0"/>
                </a:solidFill>
                <a:latin typeface="MS Gothic" panose="020B0609070205080204" pitchFamily="49" charset="-128"/>
                <a:ea typeface="MS Gothic" panose="020B0609070205080204" pitchFamily="49" charset="-128"/>
              </a:rPr>
              <a:t>●</a:t>
            </a:r>
            <a:r>
              <a:rPr lang="ja-JP" altLang="en-US" sz="2800" dirty="0">
                <a:latin typeface="MS Gothic" panose="020B0609070205080204" pitchFamily="49" charset="-128"/>
                <a:ea typeface="MS Gothic" panose="020B0609070205080204" pitchFamily="49" charset="-128"/>
              </a:rPr>
              <a:t>結婚することの利点</a:t>
            </a:r>
            <a:endParaRPr kumimoji="1" lang="ja-JP" altLang="en-US" sz="2800" dirty="0">
              <a:latin typeface="MS Gothic" panose="020B0609070205080204" pitchFamily="49" charset="-128"/>
              <a:ea typeface="MS Gothic" panose="020B0609070205080204" pitchFamily="49" charset="-128"/>
            </a:endParaRPr>
          </a:p>
        </p:txBody>
      </p:sp>
      <p:pic>
        <p:nvPicPr>
          <p:cNvPr id="4" name="図 3">
            <a:extLst>
              <a:ext uri="{FF2B5EF4-FFF2-40B4-BE49-F238E27FC236}">
                <a16:creationId xmlns:a16="http://schemas.microsoft.com/office/drawing/2014/main" id="{EBD8EC71-594C-634A-A4B7-CA77BDA9503E}"/>
              </a:ext>
            </a:extLst>
          </p:cNvPr>
          <p:cNvPicPr>
            <a:picLocks noChangeAspect="1"/>
          </p:cNvPicPr>
          <p:nvPr/>
        </p:nvPicPr>
        <p:blipFill>
          <a:blip r:embed="rId2"/>
          <a:stretch>
            <a:fillRect/>
          </a:stretch>
        </p:blipFill>
        <p:spPr>
          <a:xfrm>
            <a:off x="3169920" y="844385"/>
            <a:ext cx="5852160" cy="5455920"/>
          </a:xfrm>
          <a:prstGeom prst="rect">
            <a:avLst/>
          </a:prstGeom>
        </p:spPr>
      </p:pic>
    </p:spTree>
    <p:extLst>
      <p:ext uri="{BB962C8B-B14F-4D97-AF65-F5344CB8AC3E}">
        <p14:creationId xmlns:p14="http://schemas.microsoft.com/office/powerpoint/2010/main" val="3959363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アイコン&#10;&#10;自動的に生成された説明">
            <a:extLst>
              <a:ext uri="{FF2B5EF4-FFF2-40B4-BE49-F238E27FC236}">
                <a16:creationId xmlns:a16="http://schemas.microsoft.com/office/drawing/2014/main" id="{0E8BE888-C196-D944-AAC6-1C6875E7982C}"/>
              </a:ext>
            </a:extLst>
          </p:cNvPr>
          <p:cNvPicPr>
            <a:picLocks noChangeAspect="1"/>
          </p:cNvPicPr>
          <p:nvPr/>
        </p:nvPicPr>
        <p:blipFill>
          <a:blip r:embed="rId2"/>
          <a:stretch>
            <a:fillRect/>
          </a:stretch>
        </p:blipFill>
        <p:spPr>
          <a:xfrm>
            <a:off x="720000" y="360000"/>
            <a:ext cx="2864227" cy="1234800"/>
          </a:xfrm>
          <a:prstGeom prst="rect">
            <a:avLst/>
          </a:prstGeom>
        </p:spPr>
      </p:pic>
      <p:sp>
        <p:nvSpPr>
          <p:cNvPr id="3" name="テキスト ボックス 2">
            <a:extLst>
              <a:ext uri="{FF2B5EF4-FFF2-40B4-BE49-F238E27FC236}">
                <a16:creationId xmlns:a16="http://schemas.microsoft.com/office/drawing/2014/main" id="{4932B160-EB3A-2F4B-8A35-E3F6CAA1896F}"/>
              </a:ext>
            </a:extLst>
          </p:cNvPr>
          <p:cNvSpPr txBox="1"/>
          <p:nvPr/>
        </p:nvSpPr>
        <p:spPr>
          <a:xfrm>
            <a:off x="720000" y="1800000"/>
            <a:ext cx="10800000" cy="415498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marL="1141200" indent="-1141200"/>
            <a:r>
              <a:rPr lang="ja-JP" altLang="en-US" sz="4500" b="1" dirty="0">
                <a:solidFill>
                  <a:schemeClr val="accent6">
                    <a:lumMod val="75000"/>
                  </a:schemeClr>
                </a:solidFill>
                <a:latin typeface="MS Gothic" panose="020B0609070205080204" pitchFamily="49" charset="-128"/>
                <a:ea typeface="MS Gothic" panose="020B0609070205080204" pitchFamily="49" charset="-128"/>
              </a:rPr>
              <a:t>Ｑ</a:t>
            </a:r>
            <a:r>
              <a:rPr lang="en" altLang="ja-JP" sz="4500" b="1" dirty="0">
                <a:solidFill>
                  <a:schemeClr val="accent6">
                    <a:lumMod val="75000"/>
                  </a:schemeClr>
                </a:solidFill>
                <a:latin typeface="MS Gothic" panose="020B0609070205080204" pitchFamily="49" charset="-128"/>
                <a:ea typeface="MS Gothic" panose="020B0609070205080204" pitchFamily="49" charset="-128"/>
              </a:rPr>
              <a:t>1</a:t>
            </a:r>
            <a:r>
              <a:rPr lang="en-US" altLang="ja-JP" sz="4500" dirty="0">
                <a:latin typeface="MS Gothic" panose="020B0609070205080204" pitchFamily="49" charset="-128"/>
                <a:ea typeface="MS Gothic" panose="020B0609070205080204" pitchFamily="49" charset="-128"/>
              </a:rPr>
              <a:t> </a:t>
            </a:r>
            <a:r>
              <a:rPr lang="ja-JP" altLang="en-US" sz="4500" dirty="0">
                <a:latin typeface="MS Gothic" panose="020B0609070205080204" pitchFamily="49" charset="-128"/>
                <a:ea typeface="MS Gothic" panose="020B0609070205080204" pitchFamily="49" charset="-128"/>
              </a:rPr>
              <a:t>パートーナーと暮らすこと、ひとりで暮らすことのそれぞれの利点と問題点を挙げてみよう。</a:t>
            </a:r>
            <a:endParaRPr lang="en-US" altLang="ja-JP" sz="4500" dirty="0">
              <a:latin typeface="MS Gothic" panose="020B0609070205080204" pitchFamily="49" charset="-128"/>
              <a:ea typeface="MS Gothic" panose="020B0609070205080204" pitchFamily="49" charset="-128"/>
            </a:endParaRPr>
          </a:p>
          <a:p>
            <a:pPr marL="1141200" indent="-1141200"/>
            <a:endParaRPr lang="en-US" altLang="ja-JP" sz="4500" dirty="0">
              <a:latin typeface="MS Gothic" panose="020B0609070205080204" pitchFamily="49" charset="-128"/>
              <a:ea typeface="MS Gothic" panose="020B0609070205080204" pitchFamily="49" charset="-128"/>
            </a:endParaRPr>
          </a:p>
          <a:p>
            <a:pPr marL="1141200" indent="-1141200"/>
            <a:r>
              <a:rPr lang="ja-JP" altLang="en-US" sz="4500" b="1" dirty="0">
                <a:solidFill>
                  <a:schemeClr val="accent6">
                    <a:lumMod val="75000"/>
                  </a:schemeClr>
                </a:solidFill>
                <a:latin typeface="MS Gothic" panose="020B0609070205080204" pitchFamily="49" charset="-128"/>
                <a:ea typeface="MS Gothic" panose="020B0609070205080204" pitchFamily="49" charset="-128"/>
              </a:rPr>
              <a:t>Ｑ</a:t>
            </a:r>
            <a:r>
              <a:rPr lang="en" altLang="ja-JP" sz="4500" b="1" dirty="0">
                <a:solidFill>
                  <a:schemeClr val="accent6">
                    <a:lumMod val="75000"/>
                  </a:schemeClr>
                </a:solidFill>
                <a:latin typeface="MS Gothic" panose="020B0609070205080204" pitchFamily="49" charset="-128"/>
                <a:ea typeface="MS Gothic" panose="020B0609070205080204" pitchFamily="49" charset="-128"/>
              </a:rPr>
              <a:t>2</a:t>
            </a:r>
            <a:r>
              <a:rPr lang="en-US" altLang="ja-JP" sz="4500" dirty="0">
                <a:latin typeface="MS Gothic" panose="020B0609070205080204" pitchFamily="49" charset="-128"/>
                <a:ea typeface="MS Gothic" panose="020B0609070205080204" pitchFamily="49" charset="-128"/>
              </a:rPr>
              <a:t> </a:t>
            </a:r>
            <a:r>
              <a:rPr lang="ja-JP" altLang="en-US" sz="4500" dirty="0">
                <a:latin typeface="MS Gothic" panose="020B0609070205080204" pitchFamily="49" charset="-128"/>
                <a:ea typeface="MS Gothic" panose="020B0609070205080204" pitchFamily="49" charset="-128"/>
              </a:rPr>
              <a:t>ほかの国の事実婚の制度を調べてみよう。</a:t>
            </a:r>
          </a:p>
        </p:txBody>
      </p:sp>
    </p:spTree>
    <p:extLst>
      <p:ext uri="{BB962C8B-B14F-4D97-AF65-F5344CB8AC3E}">
        <p14:creationId xmlns:p14="http://schemas.microsoft.com/office/powerpoint/2010/main" val="350139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DB45FA0-58EA-594F-ACF2-97E593DD8FD7}"/>
              </a:ext>
            </a:extLst>
          </p:cNvPr>
          <p:cNvPicPr>
            <a:picLocks noChangeAspect="1"/>
          </p:cNvPicPr>
          <p:nvPr/>
        </p:nvPicPr>
        <p:blipFill>
          <a:blip r:embed="rId3"/>
          <a:stretch>
            <a:fillRect/>
          </a:stretch>
        </p:blipFill>
        <p:spPr>
          <a:xfrm>
            <a:off x="720000" y="539999"/>
            <a:ext cx="10752000" cy="723214"/>
          </a:xfrm>
          <a:prstGeom prst="rect">
            <a:avLst/>
          </a:prstGeom>
        </p:spPr>
      </p:pic>
      <p:sp>
        <p:nvSpPr>
          <p:cNvPr id="10" name="テキスト ボックス 9">
            <a:extLst>
              <a:ext uri="{FF2B5EF4-FFF2-40B4-BE49-F238E27FC236}">
                <a16:creationId xmlns:a16="http://schemas.microsoft.com/office/drawing/2014/main" id="{6B0776FC-9FB2-B34A-884D-FD81DA30F0A6}"/>
              </a:ext>
            </a:extLst>
          </p:cNvPr>
          <p:cNvSpPr txBox="1"/>
          <p:nvPr/>
        </p:nvSpPr>
        <p:spPr>
          <a:xfrm>
            <a:off x="1266092"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①</a:t>
            </a:r>
            <a:r>
              <a:rPr lang="en-US" altLang="ja-JP" sz="4400" dirty="0">
                <a:latin typeface="MS Gothic" panose="020B0609070205080204" pitchFamily="49" charset="-128"/>
                <a:ea typeface="MS Gothic" panose="020B0609070205080204" pitchFamily="49" charset="-128"/>
              </a:rPr>
              <a:t>5</a:t>
            </a:r>
            <a:r>
              <a:rPr lang="ja-JP" altLang="en-US" sz="4400">
                <a:latin typeface="MS Gothic" panose="020B0609070205080204" pitchFamily="49" charset="-128"/>
                <a:ea typeface="MS Gothic" panose="020B0609070205080204" pitchFamily="49" charset="-128"/>
              </a:rPr>
              <a:t>つの自立</a:t>
            </a:r>
            <a:endParaRPr kumimoji="1" lang="ja-JP" altLang="en-US" sz="4400">
              <a:latin typeface="MS Gothic" panose="020B0609070205080204" pitchFamily="49" charset="-128"/>
              <a:ea typeface="MS Gothic" panose="020B0609070205080204" pitchFamily="49" charset="-128"/>
            </a:endParaRPr>
          </a:p>
        </p:txBody>
      </p:sp>
      <p:sp>
        <p:nvSpPr>
          <p:cNvPr id="8" name="テキスト ボックス 7">
            <a:extLst>
              <a:ext uri="{FF2B5EF4-FFF2-40B4-BE49-F238E27FC236}">
                <a16:creationId xmlns:a16="http://schemas.microsoft.com/office/drawing/2014/main" id="{9B050899-4746-6242-B818-1C963CD688ED}"/>
              </a:ext>
            </a:extLst>
          </p:cNvPr>
          <p:cNvSpPr txBox="1"/>
          <p:nvPr/>
        </p:nvSpPr>
        <p:spPr>
          <a:xfrm>
            <a:off x="720000" y="1657256"/>
            <a:ext cx="10752646" cy="4154984"/>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5400" dirty="0">
                <a:latin typeface="MS Gothic" panose="020B0609070205080204" pitchFamily="49" charset="-128"/>
                <a:ea typeface="MS Gothic" panose="020B0609070205080204" pitchFamily="49" charset="-128"/>
              </a:rPr>
              <a:t> </a:t>
            </a:r>
            <a:r>
              <a:rPr lang="ja-JP" altLang="en-US" sz="5400">
                <a:solidFill>
                  <a:srgbClr val="FF0000"/>
                </a:solidFill>
                <a:latin typeface="MS Gothic" panose="020B0609070205080204" pitchFamily="49" charset="-128"/>
                <a:ea typeface="MS Gothic" panose="020B0609070205080204" pitchFamily="49" charset="-128"/>
              </a:rPr>
              <a:t>自立</a:t>
            </a:r>
            <a:r>
              <a:rPr lang="en-US" altLang="ja-JP" sz="5400" dirty="0">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とは、社会の一員として必要となる、さまざまな能力を備えた状態のことで、青年期は自立のための準備の時期である。自立には以下の</a:t>
            </a:r>
            <a:r>
              <a:rPr lang="en-US" altLang="ja-JP" sz="5400" dirty="0">
                <a:latin typeface="MS Gothic" panose="020B0609070205080204" pitchFamily="49" charset="-128"/>
                <a:ea typeface="MS Gothic" panose="020B0609070205080204" pitchFamily="49" charset="-128"/>
              </a:rPr>
              <a:t>5</a:t>
            </a:r>
            <a:r>
              <a:rPr lang="ja-JP" altLang="en-US" sz="5400">
                <a:latin typeface="MS Gothic" panose="020B0609070205080204" pitchFamily="49" charset="-128"/>
                <a:ea typeface="MS Gothic" panose="020B0609070205080204" pitchFamily="49" charset="-128"/>
              </a:rPr>
              <a:t>つの側面がある。</a:t>
            </a:r>
            <a:endParaRPr kumimoji="1" lang="ja-JP" altLang="en-US" sz="5400">
              <a:latin typeface="MS Gothic" panose="020B0609070205080204" pitchFamily="49" charset="-128"/>
              <a:ea typeface="MS Gothic" panose="020B0609070205080204" pitchFamily="49" charset="-128"/>
            </a:endParaRPr>
          </a:p>
        </p:txBody>
      </p:sp>
      <p:sp>
        <p:nvSpPr>
          <p:cNvPr id="12" name="メモ 11">
            <a:extLst>
              <a:ext uri="{FF2B5EF4-FFF2-40B4-BE49-F238E27FC236}">
                <a16:creationId xmlns:a16="http://schemas.microsoft.com/office/drawing/2014/main" id="{913B1C5C-304C-AC4D-93C6-32E0CA5F0E0F}"/>
              </a:ext>
            </a:extLst>
          </p:cNvPr>
          <p:cNvSpPr/>
          <p:nvPr/>
        </p:nvSpPr>
        <p:spPr>
          <a:xfrm>
            <a:off x="719354" y="1763145"/>
            <a:ext cx="2023845" cy="720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84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A65C2C5-51AA-904E-AC3E-E2CD06D019D2}"/>
              </a:ext>
            </a:extLst>
          </p:cNvPr>
          <p:cNvSpPr txBox="1"/>
          <p:nvPr/>
        </p:nvSpPr>
        <p:spPr>
          <a:xfrm>
            <a:off x="720000" y="878064"/>
            <a:ext cx="7509600" cy="475514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lang="ja-JP" altLang="en-US" sz="4200" dirty="0">
                <a:solidFill>
                  <a:schemeClr val="accent6">
                    <a:lumMod val="75000"/>
                  </a:schemeClr>
                </a:solidFill>
                <a:latin typeface="MS Gothic" panose="020B0609070205080204" pitchFamily="49" charset="-128"/>
                <a:ea typeface="MS Gothic" panose="020B0609070205080204" pitchFamily="49" charset="-128"/>
              </a:rPr>
              <a:t>❶</a:t>
            </a:r>
            <a:r>
              <a:rPr lang="en-US" altLang="ja-JP" sz="4200" dirty="0">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精神的</a:t>
            </a:r>
            <a:r>
              <a:rPr lang="en-US" altLang="ja-JP" sz="4200" dirty="0">
                <a:solidFill>
                  <a:srgbClr val="FF0000"/>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自立</a:t>
            </a:r>
          </a:p>
          <a:p>
            <a:r>
              <a:rPr lang="ja-JP" altLang="en-US" sz="4200" dirty="0">
                <a:latin typeface="MS Gothic" panose="020B0609070205080204" pitchFamily="49" charset="-128"/>
                <a:ea typeface="MS Gothic" panose="020B0609070205080204" pitchFamily="49" charset="-128"/>
              </a:rPr>
              <a:t>親や保護者の保護から離れて主体的に行動し、その責任をとることができるようになること、また、他者と心の交流をもち、自分の感情をコントロールできるようになることをさす。</a:t>
            </a:r>
            <a:endParaRPr kumimoji="1" lang="ja-JP" altLang="en-US" sz="4200" dirty="0">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75E204AF-B564-8F4B-80DD-C67249DE35D4}"/>
              </a:ext>
            </a:extLst>
          </p:cNvPr>
          <p:cNvSpPr/>
          <p:nvPr/>
        </p:nvSpPr>
        <p:spPr>
          <a:xfrm>
            <a:off x="1371601" y="954538"/>
            <a:ext cx="1956390" cy="57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317AF75F-D8FD-CA40-962D-032719DE4FFF}"/>
              </a:ext>
            </a:extLst>
          </p:cNvPr>
          <p:cNvPicPr>
            <a:picLocks noChangeAspect="1"/>
          </p:cNvPicPr>
          <p:nvPr/>
        </p:nvPicPr>
        <p:blipFill>
          <a:blip r:embed="rId2"/>
          <a:stretch>
            <a:fillRect/>
          </a:stretch>
        </p:blipFill>
        <p:spPr>
          <a:xfrm>
            <a:off x="8557350" y="3529339"/>
            <a:ext cx="2914650" cy="2194560"/>
          </a:xfrm>
          <a:prstGeom prst="rect">
            <a:avLst/>
          </a:prstGeom>
        </p:spPr>
      </p:pic>
    </p:spTree>
    <p:extLst>
      <p:ext uri="{BB962C8B-B14F-4D97-AF65-F5344CB8AC3E}">
        <p14:creationId xmlns:p14="http://schemas.microsoft.com/office/powerpoint/2010/main" val="22548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1861FCE-31F7-6348-B339-2C4408667ABA}"/>
              </a:ext>
            </a:extLst>
          </p:cNvPr>
          <p:cNvSpPr txBox="1"/>
          <p:nvPr/>
        </p:nvSpPr>
        <p:spPr>
          <a:xfrm>
            <a:off x="720000" y="878064"/>
            <a:ext cx="7509600" cy="475514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lang="ja-JP" altLang="en-US" sz="4200" dirty="0">
                <a:solidFill>
                  <a:schemeClr val="accent6">
                    <a:lumMod val="75000"/>
                  </a:schemeClr>
                </a:solidFill>
                <a:latin typeface="MS Gothic" panose="020B0609070205080204" pitchFamily="49" charset="-128"/>
                <a:ea typeface="MS Gothic" panose="020B0609070205080204" pitchFamily="49" charset="-128"/>
              </a:rPr>
              <a:t>❷</a:t>
            </a:r>
            <a:r>
              <a:rPr lang="en-US" altLang="ja-JP" sz="4200" dirty="0">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社会的</a:t>
            </a:r>
            <a:r>
              <a:rPr lang="en-US" altLang="ja-JP" sz="4200" dirty="0">
                <a:solidFill>
                  <a:srgbClr val="FF0000"/>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自立</a:t>
            </a:r>
          </a:p>
          <a:p>
            <a:r>
              <a:rPr lang="ja-JP" altLang="en-US" sz="4200" dirty="0">
                <a:latin typeface="MS Gothic" panose="020B0609070205080204" pitchFamily="49" charset="-128"/>
                <a:ea typeface="MS Gothic" panose="020B0609070205080204" pitchFamily="49" charset="-128"/>
              </a:rPr>
              <a:t>近所の人々や親戚、友人との関係を確立し、人間関係を調整できるようになること、社会の一員として意思決定に参加し、社会に対して自分から行動できるようになることをさす。</a:t>
            </a:r>
            <a:endParaRPr kumimoji="1" lang="ja-JP" altLang="en-US" sz="4200" dirty="0">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6BCA805D-75F6-F84E-9E75-053488EA216D}"/>
              </a:ext>
            </a:extLst>
          </p:cNvPr>
          <p:cNvSpPr/>
          <p:nvPr/>
        </p:nvSpPr>
        <p:spPr>
          <a:xfrm>
            <a:off x="1371601" y="954538"/>
            <a:ext cx="1956390" cy="57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F51979C-5DED-3D42-A75B-F4FCEA039B5C}"/>
              </a:ext>
            </a:extLst>
          </p:cNvPr>
          <p:cNvPicPr>
            <a:picLocks noChangeAspect="1"/>
          </p:cNvPicPr>
          <p:nvPr/>
        </p:nvPicPr>
        <p:blipFill>
          <a:blip r:embed="rId2"/>
          <a:stretch>
            <a:fillRect/>
          </a:stretch>
        </p:blipFill>
        <p:spPr>
          <a:xfrm>
            <a:off x="8746520" y="3683060"/>
            <a:ext cx="2635250" cy="2168244"/>
          </a:xfrm>
          <a:prstGeom prst="rect">
            <a:avLst/>
          </a:prstGeom>
        </p:spPr>
      </p:pic>
    </p:spTree>
    <p:extLst>
      <p:ext uri="{BB962C8B-B14F-4D97-AF65-F5344CB8AC3E}">
        <p14:creationId xmlns:p14="http://schemas.microsoft.com/office/powerpoint/2010/main" val="161675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31B7A75-6D5F-1D42-9FC2-8986B494FEB2}"/>
              </a:ext>
            </a:extLst>
          </p:cNvPr>
          <p:cNvSpPr txBox="1"/>
          <p:nvPr/>
        </p:nvSpPr>
        <p:spPr>
          <a:xfrm>
            <a:off x="720000" y="878064"/>
            <a:ext cx="7509600" cy="346248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lang="ja-JP" altLang="en-US" sz="4200" dirty="0">
                <a:solidFill>
                  <a:schemeClr val="accent6">
                    <a:lumMod val="75000"/>
                  </a:schemeClr>
                </a:solidFill>
                <a:latin typeface="MS Gothic" panose="020B0609070205080204" pitchFamily="49" charset="-128"/>
                <a:ea typeface="MS Gothic" panose="020B0609070205080204" pitchFamily="49" charset="-128"/>
              </a:rPr>
              <a:t>❸</a:t>
            </a:r>
            <a:r>
              <a:rPr lang="en-US" altLang="ja-JP" sz="4200" dirty="0">
                <a:solidFill>
                  <a:schemeClr val="accent6"/>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生活的</a:t>
            </a:r>
            <a:r>
              <a:rPr lang="en-US" altLang="ja-JP" sz="4200" dirty="0">
                <a:solidFill>
                  <a:srgbClr val="FF0000"/>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自立</a:t>
            </a:r>
          </a:p>
          <a:p>
            <a:r>
              <a:rPr lang="ja-JP" altLang="en-US" sz="4200" dirty="0">
                <a:latin typeface="MS Gothic" panose="020B0609070205080204" pitchFamily="49" charset="-128"/>
                <a:ea typeface="MS Gothic" panose="020B0609070205080204" pitchFamily="49" charset="-128"/>
              </a:rPr>
              <a:t>衣食住や身のまわりのことについての知識や技術を身につけて、自分でできるようになることをさす。</a:t>
            </a:r>
            <a:endParaRPr kumimoji="1" lang="ja-JP" altLang="en-US" sz="4200" dirty="0">
              <a:latin typeface="MS Gothic" panose="020B0609070205080204" pitchFamily="49" charset="-128"/>
              <a:ea typeface="MS Gothic" panose="020B0609070205080204" pitchFamily="49" charset="-128"/>
            </a:endParaRPr>
          </a:p>
        </p:txBody>
      </p:sp>
      <p:sp>
        <p:nvSpPr>
          <p:cNvPr id="3" name="メモ 2">
            <a:extLst>
              <a:ext uri="{FF2B5EF4-FFF2-40B4-BE49-F238E27FC236}">
                <a16:creationId xmlns:a16="http://schemas.microsoft.com/office/drawing/2014/main" id="{8484BC51-17B0-5345-830E-6FEF1E9FFD15}"/>
              </a:ext>
            </a:extLst>
          </p:cNvPr>
          <p:cNvSpPr/>
          <p:nvPr/>
        </p:nvSpPr>
        <p:spPr>
          <a:xfrm>
            <a:off x="1371601" y="954538"/>
            <a:ext cx="1956390" cy="57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26DA0B5-FD07-E742-8508-4FA249E0539D}"/>
              </a:ext>
            </a:extLst>
          </p:cNvPr>
          <p:cNvPicPr>
            <a:picLocks noChangeAspect="1"/>
          </p:cNvPicPr>
          <p:nvPr/>
        </p:nvPicPr>
        <p:blipFill>
          <a:blip r:embed="rId2"/>
          <a:stretch>
            <a:fillRect/>
          </a:stretch>
        </p:blipFill>
        <p:spPr>
          <a:xfrm>
            <a:off x="8557350" y="3381697"/>
            <a:ext cx="2824420" cy="2342202"/>
          </a:xfrm>
          <a:prstGeom prst="rect">
            <a:avLst/>
          </a:prstGeom>
        </p:spPr>
      </p:pic>
    </p:spTree>
    <p:extLst>
      <p:ext uri="{BB962C8B-B14F-4D97-AF65-F5344CB8AC3E}">
        <p14:creationId xmlns:p14="http://schemas.microsoft.com/office/powerpoint/2010/main" val="212257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8CFDF9D-BC7C-FE4A-9A27-51267D815F39}"/>
              </a:ext>
            </a:extLst>
          </p:cNvPr>
          <p:cNvPicPr>
            <a:picLocks noChangeAspect="1"/>
          </p:cNvPicPr>
          <p:nvPr/>
        </p:nvPicPr>
        <p:blipFill>
          <a:blip r:embed="rId2"/>
          <a:stretch>
            <a:fillRect/>
          </a:stretch>
        </p:blipFill>
        <p:spPr>
          <a:xfrm>
            <a:off x="8390934" y="3199604"/>
            <a:ext cx="2965866" cy="2388100"/>
          </a:xfrm>
          <a:prstGeom prst="rect">
            <a:avLst/>
          </a:prstGeom>
        </p:spPr>
      </p:pic>
      <p:sp>
        <p:nvSpPr>
          <p:cNvPr id="3" name="テキスト ボックス 2">
            <a:extLst>
              <a:ext uri="{FF2B5EF4-FFF2-40B4-BE49-F238E27FC236}">
                <a16:creationId xmlns:a16="http://schemas.microsoft.com/office/drawing/2014/main" id="{C14F63CB-2757-7643-B89D-E2A2598931BB}"/>
              </a:ext>
            </a:extLst>
          </p:cNvPr>
          <p:cNvSpPr txBox="1"/>
          <p:nvPr/>
        </p:nvSpPr>
        <p:spPr>
          <a:xfrm>
            <a:off x="720000" y="878064"/>
            <a:ext cx="7509600" cy="346248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lang="ja-JP" altLang="en-US" sz="4200" dirty="0">
                <a:solidFill>
                  <a:schemeClr val="accent6">
                    <a:lumMod val="75000"/>
                  </a:schemeClr>
                </a:solidFill>
                <a:latin typeface="MS Gothic" panose="020B0609070205080204" pitchFamily="49" charset="-128"/>
                <a:ea typeface="MS Gothic" panose="020B0609070205080204" pitchFamily="49" charset="-128"/>
              </a:rPr>
              <a:t>❹</a:t>
            </a:r>
            <a:r>
              <a:rPr lang="en-US" altLang="ja-JP" sz="4200" dirty="0">
                <a:solidFill>
                  <a:schemeClr val="accent6"/>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経済的</a:t>
            </a:r>
            <a:r>
              <a:rPr lang="en-US" altLang="ja-JP" sz="4200" dirty="0">
                <a:solidFill>
                  <a:srgbClr val="FF0000"/>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自立</a:t>
            </a:r>
          </a:p>
          <a:p>
            <a:r>
              <a:rPr lang="ja-JP" altLang="en-US" sz="4200" dirty="0">
                <a:latin typeface="MS Gothic" panose="020B0609070205080204" pitchFamily="49" charset="-128"/>
                <a:ea typeface="MS Gothic" panose="020B0609070205080204" pitchFamily="49" charset="-128"/>
              </a:rPr>
              <a:t>収入を得て、そのお金を計画的に管理し、税金を払って生活をしていくことができるようになることをさす。</a:t>
            </a:r>
            <a:endParaRPr kumimoji="1" lang="ja-JP" altLang="en-US" sz="4200" dirty="0">
              <a:latin typeface="MS Gothic" panose="020B0609070205080204" pitchFamily="49" charset="-128"/>
              <a:ea typeface="MS Gothic" panose="020B0609070205080204" pitchFamily="49" charset="-128"/>
            </a:endParaRPr>
          </a:p>
        </p:txBody>
      </p:sp>
      <p:sp>
        <p:nvSpPr>
          <p:cNvPr id="4" name="メモ 3">
            <a:extLst>
              <a:ext uri="{FF2B5EF4-FFF2-40B4-BE49-F238E27FC236}">
                <a16:creationId xmlns:a16="http://schemas.microsoft.com/office/drawing/2014/main" id="{CC0D15D4-6EA9-EC48-BAD2-144F574ADB87}"/>
              </a:ext>
            </a:extLst>
          </p:cNvPr>
          <p:cNvSpPr/>
          <p:nvPr/>
        </p:nvSpPr>
        <p:spPr>
          <a:xfrm>
            <a:off x="1371601" y="954538"/>
            <a:ext cx="1956390" cy="57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76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B98C7F-8EC0-644B-A7E9-261A9D314CF3}"/>
              </a:ext>
            </a:extLst>
          </p:cNvPr>
          <p:cNvSpPr txBox="1"/>
          <p:nvPr/>
        </p:nvSpPr>
        <p:spPr>
          <a:xfrm>
            <a:off x="720000" y="887689"/>
            <a:ext cx="7509600" cy="346248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spcAft>
                <a:spcPts val="1800"/>
              </a:spcAft>
            </a:pPr>
            <a:r>
              <a:rPr lang="ja-JP" altLang="en-US" sz="4200" dirty="0">
                <a:solidFill>
                  <a:schemeClr val="accent6">
                    <a:lumMod val="75000"/>
                  </a:schemeClr>
                </a:solidFill>
                <a:latin typeface="MS Gothic" panose="020B0609070205080204" pitchFamily="49" charset="-128"/>
                <a:ea typeface="MS Gothic" panose="020B0609070205080204" pitchFamily="49" charset="-128"/>
              </a:rPr>
              <a:t>❺</a:t>
            </a:r>
            <a:r>
              <a:rPr lang="en-US" altLang="ja-JP" sz="4200" dirty="0">
                <a:solidFill>
                  <a:schemeClr val="accent6"/>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性的</a:t>
            </a:r>
            <a:r>
              <a:rPr lang="en-US" altLang="ja-JP" sz="4200" dirty="0">
                <a:solidFill>
                  <a:srgbClr val="FF0000"/>
                </a:solidFill>
                <a:latin typeface="MS Gothic" panose="020B0609070205080204" pitchFamily="49" charset="-128"/>
                <a:ea typeface="MS Gothic" panose="020B0609070205080204" pitchFamily="49" charset="-128"/>
              </a:rPr>
              <a:t> </a:t>
            </a:r>
            <a:r>
              <a:rPr lang="ja-JP" altLang="en-US" sz="4200" dirty="0">
                <a:solidFill>
                  <a:srgbClr val="FF0000"/>
                </a:solidFill>
                <a:latin typeface="MS Gothic" panose="020B0609070205080204" pitchFamily="49" charset="-128"/>
                <a:ea typeface="MS Gothic" panose="020B0609070205080204" pitchFamily="49" charset="-128"/>
              </a:rPr>
              <a:t>自立</a:t>
            </a:r>
          </a:p>
          <a:p>
            <a:r>
              <a:rPr lang="ja-JP" altLang="en-US" sz="4200" dirty="0">
                <a:latin typeface="MS Gothic" panose="020B0609070205080204" pitchFamily="49" charset="-128"/>
                <a:ea typeface="MS Gothic" panose="020B0609070205080204" pitchFamily="49" charset="-128"/>
              </a:rPr>
              <a:t>自分の性について理解し、他者の性も尊重し、性に関して責任ある行動がとれるようになることをさす。</a:t>
            </a:r>
            <a:endParaRPr kumimoji="1" lang="ja-JP" altLang="en-US" sz="4200" dirty="0">
              <a:latin typeface="MS Gothic" panose="020B0609070205080204" pitchFamily="49" charset="-128"/>
              <a:ea typeface="MS Gothic" panose="020B0609070205080204" pitchFamily="49" charset="-128"/>
            </a:endParaRPr>
          </a:p>
        </p:txBody>
      </p:sp>
      <p:sp>
        <p:nvSpPr>
          <p:cNvPr id="4" name="メモ 3">
            <a:extLst>
              <a:ext uri="{FF2B5EF4-FFF2-40B4-BE49-F238E27FC236}">
                <a16:creationId xmlns:a16="http://schemas.microsoft.com/office/drawing/2014/main" id="{F0455A21-8D86-B449-836F-1AA72E9483C2}"/>
              </a:ext>
            </a:extLst>
          </p:cNvPr>
          <p:cNvSpPr/>
          <p:nvPr/>
        </p:nvSpPr>
        <p:spPr>
          <a:xfrm>
            <a:off x="1329071" y="954538"/>
            <a:ext cx="1477924" cy="576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6CF9F330-E6B4-6144-A4F1-09001F6275C3}"/>
              </a:ext>
            </a:extLst>
          </p:cNvPr>
          <p:cNvPicPr>
            <a:picLocks noChangeAspect="1"/>
          </p:cNvPicPr>
          <p:nvPr/>
        </p:nvPicPr>
        <p:blipFill>
          <a:blip r:embed="rId2"/>
          <a:stretch>
            <a:fillRect/>
          </a:stretch>
        </p:blipFill>
        <p:spPr>
          <a:xfrm>
            <a:off x="8586884" y="3141554"/>
            <a:ext cx="2552700" cy="2397991"/>
          </a:xfrm>
          <a:prstGeom prst="rect">
            <a:avLst/>
          </a:prstGeom>
        </p:spPr>
      </p:pic>
    </p:spTree>
    <p:extLst>
      <p:ext uri="{BB962C8B-B14F-4D97-AF65-F5344CB8AC3E}">
        <p14:creationId xmlns:p14="http://schemas.microsoft.com/office/powerpoint/2010/main" val="1695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E3259DC-704D-E14E-B18F-5BC8F89ECB3D}"/>
              </a:ext>
            </a:extLst>
          </p:cNvPr>
          <p:cNvSpPr txBox="1"/>
          <p:nvPr/>
        </p:nvSpPr>
        <p:spPr>
          <a:xfrm>
            <a:off x="720001" y="1620000"/>
            <a:ext cx="10800000" cy="55399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3600" b="1" dirty="0">
                <a:solidFill>
                  <a:schemeClr val="accent6">
                    <a:lumMod val="75000"/>
                  </a:schemeClr>
                </a:solidFill>
                <a:latin typeface="MS Gothic" panose="020B0609070205080204" pitchFamily="49" charset="-128"/>
                <a:ea typeface="MS Gothic" panose="020B0609070205080204" pitchFamily="49" charset="-128"/>
              </a:rPr>
              <a:t>（</a:t>
            </a:r>
            <a:r>
              <a:rPr lang="en-US" altLang="ja-JP" sz="3600" b="1" dirty="0">
                <a:solidFill>
                  <a:schemeClr val="accent6">
                    <a:lumMod val="75000"/>
                  </a:schemeClr>
                </a:solidFill>
                <a:latin typeface="MS Gothic" panose="020B0609070205080204" pitchFamily="49" charset="-128"/>
                <a:ea typeface="MS Gothic" panose="020B0609070205080204" pitchFamily="49" charset="-128"/>
              </a:rPr>
              <a:t>1</a:t>
            </a:r>
            <a:r>
              <a:rPr lang="ja-JP" altLang="en-US" sz="3600" b="1" dirty="0">
                <a:solidFill>
                  <a:schemeClr val="accent6">
                    <a:lumMod val="75000"/>
                  </a:schemeClr>
                </a:solidFill>
                <a:latin typeface="MS Gothic" panose="020B0609070205080204" pitchFamily="49" charset="-128"/>
                <a:ea typeface="MS Gothic" panose="020B0609070205080204" pitchFamily="49" charset="-128"/>
              </a:rPr>
              <a:t>）働くとは</a:t>
            </a:r>
            <a:endParaRPr kumimoji="1" lang="ja-JP" altLang="en-US" sz="3600" b="1" dirty="0">
              <a:solidFill>
                <a:schemeClr val="accent6">
                  <a:lumMod val="75000"/>
                </a:schemeClr>
              </a:solidFill>
              <a:latin typeface="MS Gothic" panose="020B0609070205080204" pitchFamily="49" charset="-128"/>
              <a:ea typeface="MS Gothic" panose="020B0609070205080204" pitchFamily="49" charset="-128"/>
            </a:endParaRPr>
          </a:p>
        </p:txBody>
      </p:sp>
      <p:pic>
        <p:nvPicPr>
          <p:cNvPr id="3" name="図 2">
            <a:extLst>
              <a:ext uri="{FF2B5EF4-FFF2-40B4-BE49-F238E27FC236}">
                <a16:creationId xmlns:a16="http://schemas.microsoft.com/office/drawing/2014/main" id="{E1C93437-C01F-9540-BED5-F80CF6B1784A}"/>
              </a:ext>
            </a:extLst>
          </p:cNvPr>
          <p:cNvPicPr>
            <a:picLocks noChangeAspect="1"/>
          </p:cNvPicPr>
          <p:nvPr/>
        </p:nvPicPr>
        <p:blipFill>
          <a:blip r:embed="rId2"/>
          <a:stretch>
            <a:fillRect/>
          </a:stretch>
        </p:blipFill>
        <p:spPr>
          <a:xfrm>
            <a:off x="720000" y="539999"/>
            <a:ext cx="10752000" cy="723214"/>
          </a:xfrm>
          <a:prstGeom prst="rect">
            <a:avLst/>
          </a:prstGeom>
        </p:spPr>
      </p:pic>
      <p:sp>
        <p:nvSpPr>
          <p:cNvPr id="4" name="テキスト ボックス 3">
            <a:extLst>
              <a:ext uri="{FF2B5EF4-FFF2-40B4-BE49-F238E27FC236}">
                <a16:creationId xmlns:a16="http://schemas.microsoft.com/office/drawing/2014/main" id="{286DD58F-2852-DB42-896E-825EFAE6D05E}"/>
              </a:ext>
            </a:extLst>
          </p:cNvPr>
          <p:cNvSpPr txBox="1"/>
          <p:nvPr/>
        </p:nvSpPr>
        <p:spPr>
          <a:xfrm>
            <a:off x="1266092"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②労働と雇用環境</a:t>
            </a:r>
            <a:endParaRPr kumimoji="1" lang="ja-JP" altLang="en-US" sz="4400">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A7A55247-23E9-3A48-8CDD-BA6F892FB07D}"/>
              </a:ext>
            </a:extLst>
          </p:cNvPr>
          <p:cNvSpPr txBox="1"/>
          <p:nvPr/>
        </p:nvSpPr>
        <p:spPr>
          <a:xfrm>
            <a:off x="720000" y="2583509"/>
            <a:ext cx="10752646" cy="307776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000">
                <a:latin typeface="MS Gothic" panose="020B0609070205080204" pitchFamily="49" charset="-128"/>
                <a:ea typeface="MS Gothic" panose="020B0609070205080204" pitchFamily="49" charset="-128"/>
              </a:rPr>
              <a:t>経済的に自立するうえで欠かせないのが生活するための収入を得る</a:t>
            </a:r>
            <a:r>
              <a:rPr lang="en-US" altLang="ja-JP" sz="4000" dirty="0">
                <a:latin typeface="MS Gothic" panose="020B0609070205080204" pitchFamily="49" charset="-128"/>
                <a:ea typeface="MS Gothic" panose="020B0609070205080204" pitchFamily="49" charset="-128"/>
              </a:rPr>
              <a:t> </a:t>
            </a:r>
            <a:r>
              <a:rPr lang="ja-JP" altLang="en-US" sz="4000">
                <a:solidFill>
                  <a:srgbClr val="FF0000"/>
                </a:solidFill>
                <a:latin typeface="MS Gothic" panose="020B0609070205080204" pitchFamily="49" charset="-128"/>
                <a:ea typeface="MS Gothic" panose="020B0609070205080204" pitchFamily="49" charset="-128"/>
              </a:rPr>
              <a:t>職業労働</a:t>
            </a:r>
            <a:r>
              <a:rPr lang="en-US" altLang="ja-JP" sz="4000" dirty="0">
                <a:solidFill>
                  <a:srgbClr val="FF0000"/>
                </a:solidFill>
                <a:latin typeface="MS Gothic" panose="020B0609070205080204" pitchFamily="49" charset="-128"/>
                <a:ea typeface="MS Gothic" panose="020B0609070205080204" pitchFamily="49" charset="-128"/>
              </a:rPr>
              <a:t> </a:t>
            </a:r>
            <a:r>
              <a:rPr lang="ja-JP" altLang="en-US" sz="4000">
                <a:latin typeface="MS Gothic" panose="020B0609070205080204" pitchFamily="49" charset="-128"/>
                <a:ea typeface="MS Gothic" panose="020B0609070205080204" pitchFamily="49" charset="-128"/>
              </a:rPr>
              <a:t>である。ほか、得た収入で生活に必要な商品を購入、活用、維持管理する</a:t>
            </a:r>
            <a:r>
              <a:rPr lang="en-US" altLang="ja-JP" sz="4000" dirty="0">
                <a:latin typeface="MS Gothic" panose="020B0609070205080204" pitchFamily="49" charset="-128"/>
                <a:ea typeface="MS Gothic" panose="020B0609070205080204" pitchFamily="49" charset="-128"/>
              </a:rPr>
              <a:t> </a:t>
            </a:r>
            <a:r>
              <a:rPr lang="ja-JP" altLang="en-US" sz="4000">
                <a:solidFill>
                  <a:srgbClr val="FF0000"/>
                </a:solidFill>
                <a:latin typeface="MS Gothic" panose="020B0609070205080204" pitchFamily="49" charset="-128"/>
                <a:ea typeface="MS Gothic" panose="020B0609070205080204" pitchFamily="49" charset="-128"/>
              </a:rPr>
              <a:t>家事労働</a:t>
            </a:r>
            <a:r>
              <a:rPr lang="en-US" altLang="ja-JP" sz="4000" dirty="0">
                <a:solidFill>
                  <a:srgbClr val="FF0000"/>
                </a:solidFill>
                <a:latin typeface="MS Gothic" panose="020B0609070205080204" pitchFamily="49" charset="-128"/>
                <a:ea typeface="MS Gothic" panose="020B0609070205080204" pitchFamily="49" charset="-128"/>
              </a:rPr>
              <a:t> </a:t>
            </a:r>
            <a:r>
              <a:rPr lang="ja-JP" altLang="en-US" sz="4000">
                <a:latin typeface="MS Gothic" panose="020B0609070205080204" pitchFamily="49" charset="-128"/>
                <a:ea typeface="MS Gothic" panose="020B0609070205080204" pitchFamily="49" charset="-128"/>
              </a:rPr>
              <a:t>によって私たちの暮らしは成り立っている。</a:t>
            </a:r>
            <a:endParaRPr kumimoji="1" lang="ja-JP" altLang="en-US" sz="4000">
              <a:latin typeface="MS Gothic" panose="020B0609070205080204" pitchFamily="49" charset="-128"/>
              <a:ea typeface="MS Gothic" panose="020B0609070205080204" pitchFamily="49" charset="-128"/>
            </a:endParaRPr>
          </a:p>
        </p:txBody>
      </p:sp>
      <p:sp>
        <p:nvSpPr>
          <p:cNvPr id="8" name="メモ 7">
            <a:extLst>
              <a:ext uri="{FF2B5EF4-FFF2-40B4-BE49-F238E27FC236}">
                <a16:creationId xmlns:a16="http://schemas.microsoft.com/office/drawing/2014/main" id="{CC35EEAD-2F86-D54E-9703-296D3243C53B}"/>
              </a:ext>
            </a:extLst>
          </p:cNvPr>
          <p:cNvSpPr/>
          <p:nvPr/>
        </p:nvSpPr>
        <p:spPr>
          <a:xfrm>
            <a:off x="5409915" y="3271423"/>
            <a:ext cx="2412627" cy="540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8">
            <a:extLst>
              <a:ext uri="{FF2B5EF4-FFF2-40B4-BE49-F238E27FC236}">
                <a16:creationId xmlns:a16="http://schemas.microsoft.com/office/drawing/2014/main" id="{456BA83A-E34E-6640-A78E-024413BBCE01}"/>
              </a:ext>
            </a:extLst>
          </p:cNvPr>
          <p:cNvSpPr/>
          <p:nvPr/>
        </p:nvSpPr>
        <p:spPr>
          <a:xfrm>
            <a:off x="3328954" y="4471571"/>
            <a:ext cx="2412627" cy="54000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119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CE61B6F614244AB24214004C2201C8" ma:contentTypeVersion="13" ma:contentTypeDescription="新しいドキュメントを作成します。" ma:contentTypeScope="" ma:versionID="226893331aed7f24245c17bfbf900c5b">
  <xsd:schema xmlns:xsd="http://www.w3.org/2001/XMLSchema" xmlns:xs="http://www.w3.org/2001/XMLSchema" xmlns:p="http://schemas.microsoft.com/office/2006/metadata/properties" xmlns:ns2="2843f774-3727-4fa6-aea7-4900779d95ca" xmlns:ns3="c96c35a3-9b6b-4ff4-bea4-5ce657555ebe" targetNamespace="http://schemas.microsoft.com/office/2006/metadata/properties" ma:root="true" ma:fieldsID="2a5a63687ad076dd74a3d584bedc389d" ns2:_="" ns3:_="">
    <xsd:import namespace="2843f774-3727-4fa6-aea7-4900779d95ca"/>
    <xsd:import namespace="c96c35a3-9b6b-4ff4-bea4-5ce657555e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f774-3727-4fa6-aea7-4900779d9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6c35a3-9b6b-4ff4-bea4-5ce657555ebe"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A70F3F-1B1B-4E24-BF59-D3C565D9242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4EE9ED-788D-4027-BF03-E4812960CDBE}">
  <ds:schemaRefs>
    <ds:schemaRef ds:uri="http://schemas.microsoft.com/sharepoint/v3/contenttype/forms"/>
  </ds:schemaRefs>
</ds:datastoreItem>
</file>

<file path=customXml/itemProps3.xml><?xml version="1.0" encoding="utf-8"?>
<ds:datastoreItem xmlns:ds="http://schemas.openxmlformats.org/officeDocument/2006/customXml" ds:itemID="{045EE976-79E9-422C-9D1F-AFC85B293E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f774-3727-4fa6-aea7-4900779d95ca"/>
    <ds:schemaRef ds:uri="c96c35a3-9b6b-4ff4-bea4-5ce657555e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374</TotalTime>
  <Words>1014</Words>
  <Application>Microsoft Macintosh PowerPoint</Application>
  <PresentationFormat>ワイド画面</PresentationFormat>
  <Paragraphs>54</Paragraphs>
  <Slides>25</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MS Gothic</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石本 忠廣</dc:creator>
  <cp:lastModifiedBy>後藤 真理子</cp:lastModifiedBy>
  <cp:revision>49</cp:revision>
  <cp:lastPrinted>2021-12-07T06:42:54Z</cp:lastPrinted>
  <dcterms:created xsi:type="dcterms:W3CDTF">2021-12-07T04:03:17Z</dcterms:created>
  <dcterms:modified xsi:type="dcterms:W3CDTF">2023-02-03T08:19:32Z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0x01010085CE61B6F614244AB24214004C2201C8</vt:lpwstr>
  </property>
</Properties>
</file>