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5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</p:sldIdLst>
  <p:sldSz cx="12192000" cy="6858000"/>
  <p:notesSz cx="7099300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CFC1"/>
    <a:srgbClr val="E49E99"/>
    <a:srgbClr val="F2CDC3"/>
    <a:srgbClr val="E2F5FF"/>
    <a:srgbClr val="FAE3D1"/>
    <a:srgbClr val="F0C99F"/>
    <a:srgbClr val="E9B27F"/>
    <a:srgbClr val="A0CAA8"/>
    <a:srgbClr val="E3EFE1"/>
    <a:srgbClr val="AFD1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86463"/>
  </p:normalViewPr>
  <p:slideViewPr>
    <p:cSldViewPr snapToGrid="0" snapToObjects="1">
      <p:cViewPr varScale="1">
        <p:scale>
          <a:sx n="109" d="100"/>
          <a:sy n="109" d="100"/>
        </p:scale>
        <p:origin x="216" y="2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6" d="100"/>
          <a:sy n="96" d="100"/>
        </p:scale>
        <p:origin x="5096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4A6795FF-E794-0F43-BB2B-91B1DDB518F0}" type="datetimeFigureOut">
              <a:rPr kumimoji="1" lang="ja-JP" altLang="en-US" smtClean="0"/>
              <a:t>2023/2/3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930DB991-4017-AB4A-AE78-988B986916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5470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0DB991-4017-AB4A-AE78-988B98691604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4767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0DB991-4017-AB4A-AE78-988B98691604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4841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3CC7087-EF7C-B447-8825-677B1E2E15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E198B61-9EFA-F24B-B055-6FCB132103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8288278-56C8-F648-90C0-1E16DCC40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7C788-02C8-F94E-83CE-B89C84E27C2C}" type="datetimeFigureOut">
              <a:rPr kumimoji="1" lang="ja-JP" altLang="en-US" smtClean="0"/>
              <a:t>2023/2/3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18C9C68-7646-8D44-BBEC-AF1B0C36F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431C4C1-E27F-8143-A930-43FAA8759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42AF-F11A-E845-AEFF-BCEBEB410F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6884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3FB3B09-6509-644F-B281-B0BA7A270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2A38DC4-C713-5549-A38D-584B9BCC43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77BE1FA-F3AD-B849-BC2D-6FBFCAF11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7C788-02C8-F94E-83CE-B89C84E27C2C}" type="datetimeFigureOut">
              <a:rPr kumimoji="1" lang="ja-JP" altLang="en-US" smtClean="0"/>
              <a:t>2023/2/3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5669D2D-FF3E-1244-89AD-AB6AD5A0E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010D9FE-F116-124A-B8C8-D7684AF06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42AF-F11A-E845-AEFF-BCEBEB410F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8747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131B8E3A-D2BF-B64A-99B4-A741DDB669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8C326B6-3713-054A-AA56-40209F2447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52CC4B4-E33B-E549-96C1-69C73AE33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7C788-02C8-F94E-83CE-B89C84E27C2C}" type="datetimeFigureOut">
              <a:rPr kumimoji="1" lang="ja-JP" altLang="en-US" smtClean="0"/>
              <a:t>2023/2/3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4BC0388-1E29-3A47-A06A-040600594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DDB1583-7341-D343-B729-627178299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42AF-F11A-E845-AEFF-BCEBEB410F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8820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18D0D90-3816-1847-9707-F0852235A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6E15901-CD77-C04F-9D23-774A38D430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B47E2C9-7B9A-EA40-B02D-5B5F7DCF2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7C788-02C8-F94E-83CE-B89C84E27C2C}" type="datetimeFigureOut">
              <a:rPr kumimoji="1" lang="ja-JP" altLang="en-US" smtClean="0"/>
              <a:t>2023/2/3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F78EF3D-EFA7-F34B-944C-463EE74BA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51E0B5D-17B6-2E45-8CC4-1D0DF2825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42AF-F11A-E845-AEFF-BCEBEB410F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636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81A97A3-0555-9348-9DA6-AF5C8C74D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7AE2EDD-7F75-824E-AD05-8FD6A49ACE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FD5AF8B-06D6-C94E-A124-25B61320B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7C788-02C8-F94E-83CE-B89C84E27C2C}" type="datetimeFigureOut">
              <a:rPr kumimoji="1" lang="ja-JP" altLang="en-US" smtClean="0"/>
              <a:t>2023/2/3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EF75A62-8767-2F44-8FB7-3DFBA0ABB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541643D-B1BA-BF4E-BC6F-44029691F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42AF-F11A-E845-AEFF-BCEBEB410F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4082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B719960-FCFB-C848-8A76-F3D3A8A62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BCB7DAD-764C-3842-8A42-B37AA9E9F3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5C09CE2-BA4E-604D-842F-3E6BDDD599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9E13322-04CD-304A-83E7-8DB87A6FF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7C788-02C8-F94E-83CE-B89C84E27C2C}" type="datetimeFigureOut">
              <a:rPr kumimoji="1" lang="ja-JP" altLang="en-US" smtClean="0"/>
              <a:t>2023/2/3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BAC8D29-F23A-5041-A128-4745ACAD0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106E7D8-B6CB-B64F-815F-90BADA645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42AF-F11A-E845-AEFF-BCEBEB410F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6207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6EA48CB-756C-C547-9BA4-AAC08A480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F3E7FCB-D523-C845-A761-BD02F1EC7F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20446BC-4872-1C4C-AB55-D5B1E74518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DC02D8A8-6C24-8548-ACFF-0BD71315BD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469DA1AD-0300-1E44-B47F-69E76E761B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CC392BC5-D9FC-5E4B-B485-CF9A2B933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7C788-02C8-F94E-83CE-B89C84E27C2C}" type="datetimeFigureOut">
              <a:rPr kumimoji="1" lang="ja-JP" altLang="en-US" smtClean="0"/>
              <a:t>2023/2/3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56C9DA1B-1C2D-0A44-8270-47126F084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7BAF0D62-595D-184F-BB9D-06968E960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42AF-F11A-E845-AEFF-BCEBEB410F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9537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B668362-31B8-954C-B933-C7A22C34E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B29467D3-F553-6742-B9F1-6C117F65A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7C788-02C8-F94E-83CE-B89C84E27C2C}" type="datetimeFigureOut">
              <a:rPr kumimoji="1" lang="ja-JP" altLang="en-US" smtClean="0"/>
              <a:t>2023/2/3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A34A179-E004-5E4E-9C15-3ED0275CB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45C6926-2B72-534B-88B3-C12CB4A32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42AF-F11A-E845-AEFF-BCEBEB410F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5469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E4C9CD2-F472-6C4D-86D7-C52EC6453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7C788-02C8-F94E-83CE-B89C84E27C2C}" type="datetimeFigureOut">
              <a:rPr kumimoji="1" lang="ja-JP" altLang="en-US" smtClean="0"/>
              <a:t>2023/2/3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7E92889D-916E-DE45-99A0-639D198DF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485041F-653A-2843-B1B7-89360ABBD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42AF-F11A-E845-AEFF-BCEBEB410F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5661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40A152B-DB54-C244-9867-EE5C72939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0624DDD-0342-F04D-8059-A907D2E73B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2A02BE4-FA3C-FB49-A399-38296C508C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5486654-421D-4546-A948-E1B7C0699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7C788-02C8-F94E-83CE-B89C84E27C2C}" type="datetimeFigureOut">
              <a:rPr kumimoji="1" lang="ja-JP" altLang="en-US" smtClean="0"/>
              <a:t>2023/2/3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6252714-EC04-2F4E-B2B7-D5C8ABCA7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FCBC0E6-5A46-8546-B589-71BDCB4F4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42AF-F11A-E845-AEFF-BCEBEB410F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6945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5EE6CE8-66BC-E240-9634-DEA074A48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B1A2542E-2E7A-FA44-A935-9DD7BAC87B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05C00E5-77EF-3D4D-AF72-7A06C3936E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8796BDF-A51A-1240-8342-0DFC95488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7C788-02C8-F94E-83CE-B89C84E27C2C}" type="datetimeFigureOut">
              <a:rPr kumimoji="1" lang="ja-JP" altLang="en-US" smtClean="0"/>
              <a:t>2023/2/3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094B68A-D8E4-8F4D-850D-DC1EECEC7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49A8705-6A2B-BB46-9E5F-FC5A64570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42AF-F11A-E845-AEFF-BCEBEB410F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0341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AF8182D7-6BA6-D948-B9C8-E4D9EE90A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E4520D6-285B-834C-802B-E1BA8BCF16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683A891-66A2-C741-8D0B-9DCA66F7A8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7C788-02C8-F94E-83CE-B89C84E27C2C}" type="datetimeFigureOut">
              <a:rPr kumimoji="1" lang="ja-JP" altLang="en-US" smtClean="0"/>
              <a:t>2023/2/3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0082A5E-2868-A54D-970F-4895729B2C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AA69A26-3B1E-044A-864A-BFE588B857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C42AF-F11A-E845-AEFF-BCEBEB410F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4712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MS Gothic" panose="020B0609070205080204" pitchFamily="49" charset="-128"/>
          <a:ea typeface="MS Gothic" panose="020B0609070205080204" pitchFamily="49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MS Gothic" panose="020B0609070205080204" pitchFamily="49" charset="-128"/>
          <a:ea typeface="MS Gothic" panose="020B0609070205080204" pitchFamily="49" charset="-128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MS Gothic" panose="020B0609070205080204" pitchFamily="49" charset="-128"/>
          <a:ea typeface="MS Gothic" panose="020B0609070205080204" pitchFamily="49" charset="-128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MS Gothic" panose="020B0609070205080204" pitchFamily="49" charset="-128"/>
          <a:ea typeface="MS Gothic" panose="020B0609070205080204" pitchFamily="49" charset="-128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MS Gothic" panose="020B0609070205080204" pitchFamily="49" charset="-128"/>
          <a:ea typeface="MS Gothic" panose="020B0609070205080204" pitchFamily="49" charset="-128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MS Gothic" panose="020B0609070205080204" pitchFamily="49" charset="-128"/>
          <a:ea typeface="MS Gothic" panose="020B0609070205080204" pitchFamily="49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D480C49-9893-7E48-8376-A644DBB789DC}"/>
              </a:ext>
            </a:extLst>
          </p:cNvPr>
          <p:cNvSpPr txBox="1"/>
          <p:nvPr/>
        </p:nvSpPr>
        <p:spPr>
          <a:xfrm>
            <a:off x="333137" y="2611391"/>
            <a:ext cx="4238863" cy="984885"/>
          </a:xfrm>
          <a:prstGeom prst="rect">
            <a:avLst/>
          </a:prstGeom>
          <a:noFill/>
          <a:effectLst>
            <a:reflection blurRad="62011" stA="25000" endPos="90000" dir="5400000" sy="-100000" algn="bl" rotWithShape="0"/>
          </a:effectLst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ja-JP" altLang="en-US" sz="6400" b="1">
                <a:solidFill>
                  <a:schemeClr val="accent2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衣生活</a:t>
            </a:r>
            <a:endParaRPr kumimoji="1" lang="ja-JP" altLang="en-US" sz="6400" b="1">
              <a:solidFill>
                <a:schemeClr val="accent2"/>
              </a:solidFill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646517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FBBF4FA-28B3-054B-B7A9-232F827FC7DD}"/>
              </a:ext>
            </a:extLst>
          </p:cNvPr>
          <p:cNvSpPr txBox="1"/>
          <p:nvPr/>
        </p:nvSpPr>
        <p:spPr>
          <a:xfrm>
            <a:off x="720000" y="540000"/>
            <a:ext cx="10752646" cy="2985433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1200"/>
              </a:spcAft>
            </a:pPr>
            <a:r>
              <a:rPr lang="ja-JP" altLang="en-US" sz="4600">
                <a:solidFill>
                  <a:srgbClr val="00B05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このほか、からだを保護する働きもある。</a:t>
            </a:r>
          </a:p>
          <a:p>
            <a:pPr marL="612000" indent="-432000">
              <a:buFont typeface="Arial" panose="020B0604020202020204" pitchFamily="34" charset="0"/>
              <a:buChar char="•"/>
            </a:pPr>
            <a:r>
              <a:rPr lang="ja-JP" altLang="en-US" sz="4600">
                <a:latin typeface="MS Gothic" panose="020B0609070205080204" pitchFamily="49" charset="-128"/>
                <a:ea typeface="MS Gothic" panose="020B0609070205080204" pitchFamily="49" charset="-128"/>
              </a:rPr>
              <a:t>汗や皮脂を吸収して皮膚を清潔に保つ</a:t>
            </a:r>
            <a:endParaRPr lang="en-US" altLang="ja-JP" sz="46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 marL="612000" indent="-432000">
              <a:buFont typeface="Arial" panose="020B0604020202020204" pitchFamily="34" charset="0"/>
              <a:buChar char="•"/>
            </a:pPr>
            <a:r>
              <a:rPr lang="ja-JP" altLang="en-US" sz="4600">
                <a:latin typeface="MS Gothic" panose="020B0609070205080204" pitchFamily="49" charset="-128"/>
                <a:ea typeface="MS Gothic" panose="020B0609070205080204" pitchFamily="49" charset="-128"/>
              </a:rPr>
              <a:t>外部からの汚れや日焼け、傷や虫刺されなどから保護する</a:t>
            </a:r>
            <a:endParaRPr kumimoji="1" lang="ja-JP" altLang="en-US" sz="460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pic>
        <p:nvPicPr>
          <p:cNvPr id="4" name="図 3" descr="森の中に立っている男性と女性&#10;&#10;低い精度で自動的に生成された説明">
            <a:extLst>
              <a:ext uri="{FF2B5EF4-FFF2-40B4-BE49-F238E27FC236}">
                <a16:creationId xmlns:a16="http://schemas.microsoft.com/office/drawing/2014/main" id="{E0C00A1F-9746-364D-8110-058F0DAC985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784" y="3075676"/>
            <a:ext cx="3919225" cy="300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6002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D21EA26-5022-564C-BD34-A5884C916369}"/>
              </a:ext>
            </a:extLst>
          </p:cNvPr>
          <p:cNvSpPr txBox="1"/>
          <p:nvPr/>
        </p:nvSpPr>
        <p:spPr>
          <a:xfrm>
            <a:off x="720001" y="540000"/>
            <a:ext cx="10800000" cy="830997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ja-JP" altLang="en-US" sz="5400">
                <a:latin typeface="MS Gothic" panose="020B0609070205080204" pitchFamily="49" charset="-128"/>
                <a:ea typeface="MS Gothic" panose="020B0609070205080204" pitchFamily="49" charset="-128"/>
              </a:rPr>
              <a:t>（</a:t>
            </a:r>
            <a:r>
              <a:rPr lang="en-US" altLang="ja-JP" sz="5400" dirty="0">
                <a:latin typeface="MS Gothic" panose="020B0609070205080204" pitchFamily="49" charset="-128"/>
                <a:ea typeface="MS Gothic" panose="020B0609070205080204" pitchFamily="49" charset="-128"/>
              </a:rPr>
              <a:t>2</a:t>
            </a:r>
            <a:r>
              <a:rPr lang="ja-JP" altLang="en-US" sz="5400">
                <a:latin typeface="MS Gothic" panose="020B0609070205080204" pitchFamily="49" charset="-128"/>
                <a:ea typeface="MS Gothic" panose="020B0609070205080204" pitchFamily="49" charset="-128"/>
              </a:rPr>
              <a:t>）</a:t>
            </a:r>
            <a:r>
              <a:rPr lang="ja-JP" altLang="en-US" sz="540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生活活動</a:t>
            </a:r>
            <a:r>
              <a:rPr lang="en-US" altLang="ja-JP" sz="5400" dirty="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5400">
                <a:latin typeface="MS Gothic" panose="020B0609070205080204" pitchFamily="49" charset="-128"/>
                <a:ea typeface="MS Gothic" panose="020B0609070205080204" pitchFamily="49" charset="-128"/>
              </a:rPr>
              <a:t>上の機能</a:t>
            </a:r>
            <a:endParaRPr kumimoji="1" lang="ja-JP" altLang="en-US" sz="540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CF458E6-635A-014B-9C53-7513F7180468}"/>
              </a:ext>
            </a:extLst>
          </p:cNvPr>
          <p:cNvSpPr txBox="1"/>
          <p:nvPr/>
        </p:nvSpPr>
        <p:spPr>
          <a:xfrm>
            <a:off x="720000" y="2289778"/>
            <a:ext cx="10752646" cy="2492990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ja-JP" altLang="en-US" sz="5400">
                <a:latin typeface="MS Gothic" panose="020B0609070205080204" pitchFamily="49" charset="-128"/>
                <a:ea typeface="MS Gothic" panose="020B0609070205080204" pitchFamily="49" charset="-128"/>
              </a:rPr>
              <a:t>運動や休息など、私たちの活動に合わせた衣服を着て、生活を補助する機能。</a:t>
            </a:r>
            <a:endParaRPr kumimoji="1" lang="ja-JP" altLang="en-US" sz="540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4" name="メモ 3">
            <a:extLst>
              <a:ext uri="{FF2B5EF4-FFF2-40B4-BE49-F238E27FC236}">
                <a16:creationId xmlns:a16="http://schemas.microsoft.com/office/drawing/2014/main" id="{0C9D7E7B-3005-3D4C-98FF-5E84C98DC36C}"/>
              </a:ext>
            </a:extLst>
          </p:cNvPr>
          <p:cNvSpPr/>
          <p:nvPr/>
        </p:nvSpPr>
        <p:spPr>
          <a:xfrm>
            <a:off x="2191453" y="540000"/>
            <a:ext cx="3182212" cy="830997"/>
          </a:xfrm>
          <a:prstGeom prst="foldedCorner">
            <a:avLst>
              <a:gd name="adj" fmla="val 0"/>
            </a:avLst>
          </a:prstGeom>
          <a:solidFill>
            <a:srgbClr val="F7CFC1"/>
          </a:solidFill>
          <a:ln w="25400" cap="rnd">
            <a:solidFill>
              <a:srgbClr val="E49E9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6160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F891B86-9353-2F45-B83B-54001B775382}"/>
              </a:ext>
            </a:extLst>
          </p:cNvPr>
          <p:cNvSpPr txBox="1"/>
          <p:nvPr/>
        </p:nvSpPr>
        <p:spPr>
          <a:xfrm>
            <a:off x="720000" y="540000"/>
            <a:ext cx="6122589" cy="5109091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1200"/>
              </a:spcAft>
            </a:pPr>
            <a:r>
              <a:rPr lang="ja-JP" altLang="en-US" sz="4600">
                <a:latin typeface="MS Gothic" panose="020B0609070205080204" pitchFamily="49" charset="-128"/>
                <a:ea typeface="MS Gothic" panose="020B0609070205080204" pitchFamily="49" charset="-128"/>
              </a:rPr>
              <a:t>例えば</a:t>
            </a:r>
            <a:r>
              <a:rPr lang="en-US" altLang="ja-JP" sz="4600" dirty="0">
                <a:latin typeface="MS Gothic" panose="020B0609070205080204" pitchFamily="49" charset="-128"/>
                <a:ea typeface="MS Gothic" panose="020B0609070205080204" pitchFamily="49" charset="-128"/>
              </a:rPr>
              <a:t>…</a:t>
            </a:r>
          </a:p>
          <a:p>
            <a:r>
              <a:rPr lang="ja-JP" altLang="en-US" sz="4600">
                <a:latin typeface="MS Gothic" panose="020B0609070205080204" pitchFamily="49" charset="-128"/>
                <a:ea typeface="MS Gothic" panose="020B0609070205080204" pitchFamily="49" charset="-128"/>
              </a:rPr>
              <a:t>運動する時は、適度にからだにそった</a:t>
            </a:r>
            <a:endParaRPr lang="en-US" altLang="ja-JP" sz="46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r>
              <a:rPr lang="en-US" altLang="ja-JP" sz="4600" dirty="0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460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伸縮性</a:t>
            </a:r>
            <a:r>
              <a:rPr lang="en-US" altLang="ja-JP" sz="4600" dirty="0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4600">
                <a:latin typeface="MS Gothic" panose="020B0609070205080204" pitchFamily="49" charset="-128"/>
                <a:ea typeface="MS Gothic" panose="020B0609070205080204" pitchFamily="49" charset="-128"/>
              </a:rPr>
              <a:t>のある素材の衣服を着ることで、</a:t>
            </a:r>
            <a:endParaRPr lang="en-US" altLang="ja-JP" sz="46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r>
              <a:rPr lang="en-US" altLang="ja-JP" sz="4600" dirty="0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460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運動効率</a:t>
            </a:r>
            <a:r>
              <a:rPr lang="en-US" altLang="ja-JP" sz="4600" dirty="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4600">
                <a:latin typeface="MS Gothic" panose="020B0609070205080204" pitchFamily="49" charset="-128"/>
                <a:ea typeface="MS Gothic" panose="020B0609070205080204" pitchFamily="49" charset="-128"/>
              </a:rPr>
              <a:t>を高めることができる。</a:t>
            </a:r>
            <a:endParaRPr kumimoji="1" lang="ja-JP" altLang="en-US" sz="460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3" name="メモ 2">
            <a:extLst>
              <a:ext uri="{FF2B5EF4-FFF2-40B4-BE49-F238E27FC236}">
                <a16:creationId xmlns:a16="http://schemas.microsoft.com/office/drawing/2014/main" id="{681EFC1E-2C6A-3440-AFD2-32F507C2EBE4}"/>
              </a:ext>
            </a:extLst>
          </p:cNvPr>
          <p:cNvSpPr/>
          <p:nvPr/>
        </p:nvSpPr>
        <p:spPr>
          <a:xfrm>
            <a:off x="719354" y="2873326"/>
            <a:ext cx="2270426" cy="626722"/>
          </a:xfrm>
          <a:prstGeom prst="foldedCorner">
            <a:avLst/>
          </a:prstGeom>
          <a:solidFill>
            <a:srgbClr val="F7CFC1"/>
          </a:solidFill>
          <a:ln w="25400" cap="rnd">
            <a:solidFill>
              <a:srgbClr val="E49E9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メモ 3">
            <a:extLst>
              <a:ext uri="{FF2B5EF4-FFF2-40B4-BE49-F238E27FC236}">
                <a16:creationId xmlns:a16="http://schemas.microsoft.com/office/drawing/2014/main" id="{73330C75-9A7D-AE40-A231-97BD53503D45}"/>
              </a:ext>
            </a:extLst>
          </p:cNvPr>
          <p:cNvSpPr/>
          <p:nvPr/>
        </p:nvSpPr>
        <p:spPr>
          <a:xfrm>
            <a:off x="719354" y="4284325"/>
            <a:ext cx="2907424" cy="626722"/>
          </a:xfrm>
          <a:prstGeom prst="foldedCorner">
            <a:avLst/>
          </a:prstGeom>
          <a:solidFill>
            <a:srgbClr val="F7CFC1"/>
          </a:solidFill>
          <a:ln w="25400" cap="rnd">
            <a:solidFill>
              <a:srgbClr val="E49E9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図 5" descr="草の上に立っている男性たち&#10;&#10;中程度の精度で自動的に生成された説明">
            <a:extLst>
              <a:ext uri="{FF2B5EF4-FFF2-40B4-BE49-F238E27FC236}">
                <a16:creationId xmlns:a16="http://schemas.microsoft.com/office/drawing/2014/main" id="{F8C6266F-7015-6E45-8CE8-639C7CDF827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8072" y="850493"/>
            <a:ext cx="4304063" cy="487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076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1CF7610-3603-C04A-BE8D-3B863C5E1A00}"/>
              </a:ext>
            </a:extLst>
          </p:cNvPr>
          <p:cNvSpPr txBox="1"/>
          <p:nvPr/>
        </p:nvSpPr>
        <p:spPr>
          <a:xfrm>
            <a:off x="720000" y="540000"/>
            <a:ext cx="10663766" cy="2123658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1200"/>
              </a:spcAft>
            </a:pPr>
            <a:r>
              <a:rPr lang="ja-JP" altLang="en-US" sz="4600">
                <a:latin typeface="MS Gothic" panose="020B0609070205080204" pitchFamily="49" charset="-128"/>
                <a:ea typeface="MS Gothic" panose="020B0609070205080204" pitchFamily="49" charset="-128"/>
              </a:rPr>
              <a:t>逆に眠る時は、構造に</a:t>
            </a:r>
            <a:r>
              <a:rPr lang="en-US" altLang="ja-JP" sz="4600" dirty="0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460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ゆとり</a:t>
            </a:r>
            <a:r>
              <a:rPr lang="en-US" altLang="ja-JP" sz="4600" dirty="0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4600">
                <a:latin typeface="MS Gothic" panose="020B0609070205080204" pitchFamily="49" charset="-128"/>
                <a:ea typeface="MS Gothic" panose="020B0609070205080204" pitchFamily="49" charset="-128"/>
              </a:rPr>
              <a:t>の多いパジャマなどを着てリラックスすることができる。</a:t>
            </a:r>
            <a:endParaRPr kumimoji="1" lang="ja-JP" altLang="en-US" sz="460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3" name="メモ 2">
            <a:extLst>
              <a:ext uri="{FF2B5EF4-FFF2-40B4-BE49-F238E27FC236}">
                <a16:creationId xmlns:a16="http://schemas.microsoft.com/office/drawing/2014/main" id="{122A40C4-2ACF-EF48-934D-87558734773A}"/>
              </a:ext>
            </a:extLst>
          </p:cNvPr>
          <p:cNvSpPr/>
          <p:nvPr/>
        </p:nvSpPr>
        <p:spPr>
          <a:xfrm>
            <a:off x="6596172" y="633560"/>
            <a:ext cx="2270426" cy="626722"/>
          </a:xfrm>
          <a:prstGeom prst="foldedCorner">
            <a:avLst/>
          </a:prstGeom>
          <a:solidFill>
            <a:srgbClr val="F7CFC1"/>
          </a:solidFill>
          <a:ln w="25400" cap="rnd">
            <a:solidFill>
              <a:srgbClr val="E49E9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 descr="ベッドに寝ている赤ちゃん&#10;&#10;自動的に生成された説明">
            <a:extLst>
              <a:ext uri="{FF2B5EF4-FFF2-40B4-BE49-F238E27FC236}">
                <a16:creationId xmlns:a16="http://schemas.microsoft.com/office/drawing/2014/main" id="{E6254624-DB69-BC42-92C9-C9E197C6A27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6173" y="2410098"/>
            <a:ext cx="3799654" cy="365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704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E178A3A-025C-144D-AEF8-2E03A4882DCC}"/>
              </a:ext>
            </a:extLst>
          </p:cNvPr>
          <p:cNvSpPr txBox="1"/>
          <p:nvPr/>
        </p:nvSpPr>
        <p:spPr>
          <a:xfrm>
            <a:off x="720001" y="540000"/>
            <a:ext cx="10800000" cy="830997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ja-JP" altLang="en-US" sz="5400">
                <a:latin typeface="MS Gothic" panose="020B0609070205080204" pitchFamily="49" charset="-128"/>
                <a:ea typeface="MS Gothic" panose="020B0609070205080204" pitchFamily="49" charset="-128"/>
              </a:rPr>
              <a:t>（</a:t>
            </a:r>
            <a:r>
              <a:rPr lang="en-US" altLang="ja-JP" sz="5400" dirty="0">
                <a:latin typeface="MS Gothic" panose="020B0609070205080204" pitchFamily="49" charset="-128"/>
                <a:ea typeface="MS Gothic" panose="020B0609070205080204" pitchFamily="49" charset="-128"/>
              </a:rPr>
              <a:t>3</a:t>
            </a:r>
            <a:r>
              <a:rPr lang="ja-JP" altLang="en-US" sz="5400">
                <a:latin typeface="MS Gothic" panose="020B0609070205080204" pitchFamily="49" charset="-128"/>
                <a:ea typeface="MS Gothic" panose="020B0609070205080204" pitchFamily="49" charset="-128"/>
              </a:rPr>
              <a:t>）</a:t>
            </a:r>
            <a:r>
              <a:rPr lang="ja-JP" altLang="en-US" sz="540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社会生活</a:t>
            </a:r>
            <a:r>
              <a:rPr lang="en-US" altLang="ja-JP" sz="5400" dirty="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5400">
                <a:latin typeface="MS Gothic" panose="020B0609070205080204" pitchFamily="49" charset="-128"/>
                <a:ea typeface="MS Gothic" panose="020B0609070205080204" pitchFamily="49" charset="-128"/>
              </a:rPr>
              <a:t>上の機能</a:t>
            </a:r>
            <a:endParaRPr kumimoji="1" lang="ja-JP" altLang="en-US" sz="540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D21258F-656C-904F-986E-1A7B2A8DA034}"/>
              </a:ext>
            </a:extLst>
          </p:cNvPr>
          <p:cNvSpPr txBox="1"/>
          <p:nvPr/>
        </p:nvSpPr>
        <p:spPr>
          <a:xfrm>
            <a:off x="720000" y="2598003"/>
            <a:ext cx="10752646" cy="1661993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ja-JP" altLang="en-US" sz="5400">
                <a:latin typeface="MS Gothic" panose="020B0609070205080204" pitchFamily="49" charset="-128"/>
                <a:ea typeface="MS Gothic" panose="020B0609070205080204" pitchFamily="49" charset="-128"/>
              </a:rPr>
              <a:t>社会の慣習などに合わせ、生活に順応する機能。</a:t>
            </a:r>
            <a:endParaRPr kumimoji="1" lang="ja-JP" altLang="en-US" sz="540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4" name="メモ 3">
            <a:extLst>
              <a:ext uri="{FF2B5EF4-FFF2-40B4-BE49-F238E27FC236}">
                <a16:creationId xmlns:a16="http://schemas.microsoft.com/office/drawing/2014/main" id="{80A825B3-542B-E848-B2AA-5C6725D6A3BC}"/>
              </a:ext>
            </a:extLst>
          </p:cNvPr>
          <p:cNvSpPr/>
          <p:nvPr/>
        </p:nvSpPr>
        <p:spPr>
          <a:xfrm>
            <a:off x="2275617" y="540000"/>
            <a:ext cx="3047945" cy="925545"/>
          </a:xfrm>
          <a:prstGeom prst="foldedCorner">
            <a:avLst/>
          </a:prstGeom>
          <a:solidFill>
            <a:srgbClr val="F7CFC1"/>
          </a:solidFill>
          <a:ln w="25400" cap="rnd">
            <a:solidFill>
              <a:srgbClr val="E49E9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3623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B984D92-E8AF-FD4F-81C0-99E74D592425}"/>
              </a:ext>
            </a:extLst>
          </p:cNvPr>
          <p:cNvSpPr txBox="1"/>
          <p:nvPr/>
        </p:nvSpPr>
        <p:spPr>
          <a:xfrm>
            <a:off x="720000" y="540000"/>
            <a:ext cx="10752646" cy="3693319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1200"/>
              </a:spcAft>
            </a:pPr>
            <a:r>
              <a:rPr lang="ja-JP" altLang="en-US" sz="4600">
                <a:latin typeface="MS Gothic" panose="020B0609070205080204" pitchFamily="49" charset="-128"/>
                <a:ea typeface="MS Gothic" panose="020B0609070205080204" pitchFamily="49" charset="-128"/>
              </a:rPr>
              <a:t>例えば</a:t>
            </a:r>
            <a:r>
              <a:rPr lang="en-US" altLang="ja-JP" sz="4600" dirty="0">
                <a:latin typeface="MS Gothic" panose="020B0609070205080204" pitchFamily="49" charset="-128"/>
                <a:ea typeface="MS Gothic" panose="020B0609070205080204" pitchFamily="49" charset="-128"/>
              </a:rPr>
              <a:t>…</a:t>
            </a:r>
          </a:p>
          <a:p>
            <a:r>
              <a:rPr lang="ja-JP" altLang="en-US" sz="4600">
                <a:latin typeface="MS Gothic" panose="020B0609070205080204" pitchFamily="49" charset="-128"/>
                <a:ea typeface="MS Gothic" panose="020B0609070205080204" pitchFamily="49" charset="-128"/>
              </a:rPr>
              <a:t>所属する</a:t>
            </a:r>
            <a:r>
              <a:rPr lang="en-US" altLang="ja-JP" sz="4600" dirty="0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460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集団</a:t>
            </a:r>
            <a:r>
              <a:rPr lang="en-US" altLang="ja-JP" sz="4600" dirty="0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4600">
                <a:latin typeface="MS Gothic" panose="020B0609070205080204" pitchFamily="49" charset="-128"/>
                <a:ea typeface="MS Gothic" panose="020B0609070205080204" pitchFamily="49" charset="-128"/>
              </a:rPr>
              <a:t>（学校、チームなど）や、そこでの</a:t>
            </a:r>
            <a:r>
              <a:rPr lang="en-US" altLang="ja-JP" sz="4600" dirty="0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460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立場</a:t>
            </a:r>
            <a:r>
              <a:rPr lang="en-US" altLang="ja-JP" sz="4600" dirty="0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4600">
                <a:latin typeface="MS Gothic" panose="020B0609070205080204" pitchFamily="49" charset="-128"/>
                <a:ea typeface="MS Gothic" panose="020B0609070205080204" pitchFamily="49" charset="-128"/>
              </a:rPr>
              <a:t>、</a:t>
            </a:r>
            <a:r>
              <a:rPr lang="en-US" altLang="ja-JP" sz="4600" dirty="0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460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役割</a:t>
            </a:r>
            <a:r>
              <a:rPr lang="en-US" altLang="ja-JP" sz="4600" dirty="0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4600">
                <a:latin typeface="MS Gothic" panose="020B0609070205080204" pitchFamily="49" charset="-128"/>
                <a:ea typeface="MS Gothic" panose="020B0609070205080204" pitchFamily="49" charset="-128"/>
              </a:rPr>
              <a:t>などを表すことで、</a:t>
            </a:r>
            <a:r>
              <a:rPr lang="en-US" altLang="ja-JP" sz="4600" dirty="0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460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集団</a:t>
            </a:r>
            <a:r>
              <a:rPr lang="en-US" altLang="ja-JP" sz="4600" dirty="0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4600">
                <a:latin typeface="MS Gothic" panose="020B0609070205080204" pitchFamily="49" charset="-128"/>
                <a:ea typeface="MS Gothic" panose="020B0609070205080204" pitchFamily="49" charset="-128"/>
              </a:rPr>
              <a:t>の一員と</a:t>
            </a:r>
            <a:endParaRPr lang="en-US" altLang="ja-JP" sz="46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r>
              <a:rPr lang="ja-JP" altLang="en-US" sz="4600">
                <a:latin typeface="MS Gothic" panose="020B0609070205080204" pitchFamily="49" charset="-128"/>
                <a:ea typeface="MS Gothic" panose="020B0609070205080204" pitchFamily="49" charset="-128"/>
              </a:rPr>
              <a:t>しての意識が高まる。</a:t>
            </a:r>
            <a:endParaRPr kumimoji="1" lang="ja-JP" altLang="en-US" sz="460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3" name="メモ 2">
            <a:extLst>
              <a:ext uri="{FF2B5EF4-FFF2-40B4-BE49-F238E27FC236}">
                <a16:creationId xmlns:a16="http://schemas.microsoft.com/office/drawing/2014/main" id="{AE4E612B-0ADF-6F47-B405-B47E4667FB0A}"/>
              </a:ext>
            </a:extLst>
          </p:cNvPr>
          <p:cNvSpPr/>
          <p:nvPr/>
        </p:nvSpPr>
        <p:spPr>
          <a:xfrm>
            <a:off x="3174877" y="1457365"/>
            <a:ext cx="1684799" cy="626722"/>
          </a:xfrm>
          <a:prstGeom prst="foldedCorner">
            <a:avLst/>
          </a:prstGeom>
          <a:solidFill>
            <a:srgbClr val="F7CFC1"/>
          </a:solidFill>
          <a:ln w="25400" cap="rnd">
            <a:solidFill>
              <a:srgbClr val="E49E9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 descr="ユニフォームを着たサッカー選手たち&#10;&#10;中程度の精度で自動的に生成された説明">
            <a:extLst>
              <a:ext uri="{FF2B5EF4-FFF2-40B4-BE49-F238E27FC236}">
                <a16:creationId xmlns:a16="http://schemas.microsoft.com/office/drawing/2014/main" id="{7FB08D2A-93F9-184A-9C24-0AA9ECB68D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9168" y="2986311"/>
            <a:ext cx="4277259" cy="3108233"/>
          </a:xfrm>
          <a:prstGeom prst="rect">
            <a:avLst/>
          </a:prstGeom>
        </p:spPr>
      </p:pic>
      <p:sp>
        <p:nvSpPr>
          <p:cNvPr id="6" name="メモ 5">
            <a:extLst>
              <a:ext uri="{FF2B5EF4-FFF2-40B4-BE49-F238E27FC236}">
                <a16:creationId xmlns:a16="http://schemas.microsoft.com/office/drawing/2014/main" id="{D12D0F71-5927-4645-ADC1-AED187B927F9}"/>
              </a:ext>
            </a:extLst>
          </p:cNvPr>
          <p:cNvSpPr/>
          <p:nvPr/>
        </p:nvSpPr>
        <p:spPr>
          <a:xfrm>
            <a:off x="3174877" y="2156008"/>
            <a:ext cx="1551235" cy="626722"/>
          </a:xfrm>
          <a:prstGeom prst="foldedCorner">
            <a:avLst/>
          </a:prstGeom>
          <a:solidFill>
            <a:srgbClr val="F7CFC1"/>
          </a:solidFill>
          <a:ln w="25400" cap="rnd">
            <a:solidFill>
              <a:srgbClr val="E49E9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メモ 6">
            <a:extLst>
              <a:ext uri="{FF2B5EF4-FFF2-40B4-BE49-F238E27FC236}">
                <a16:creationId xmlns:a16="http://schemas.microsoft.com/office/drawing/2014/main" id="{11738DC9-DA48-8146-BCED-E458EE020FDC}"/>
              </a:ext>
            </a:extLst>
          </p:cNvPr>
          <p:cNvSpPr/>
          <p:nvPr/>
        </p:nvSpPr>
        <p:spPr>
          <a:xfrm>
            <a:off x="5404369" y="2156008"/>
            <a:ext cx="1684799" cy="626722"/>
          </a:xfrm>
          <a:prstGeom prst="foldedCorner">
            <a:avLst/>
          </a:prstGeom>
          <a:solidFill>
            <a:srgbClr val="F7CFC1"/>
          </a:solidFill>
          <a:ln w="25400" cap="rnd">
            <a:solidFill>
              <a:srgbClr val="E49E9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メモ 7">
            <a:extLst>
              <a:ext uri="{FF2B5EF4-FFF2-40B4-BE49-F238E27FC236}">
                <a16:creationId xmlns:a16="http://schemas.microsoft.com/office/drawing/2014/main" id="{53432A3D-4E72-7D44-AA96-0101E77D77DC}"/>
              </a:ext>
            </a:extLst>
          </p:cNvPr>
          <p:cNvSpPr/>
          <p:nvPr/>
        </p:nvSpPr>
        <p:spPr>
          <a:xfrm>
            <a:off x="1921430" y="2854650"/>
            <a:ext cx="1684799" cy="626722"/>
          </a:xfrm>
          <a:prstGeom prst="foldedCorner">
            <a:avLst/>
          </a:prstGeom>
          <a:solidFill>
            <a:srgbClr val="F7CFC1"/>
          </a:solidFill>
          <a:ln w="25400" cap="rnd">
            <a:solidFill>
              <a:srgbClr val="E49E9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4858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82969BC-89E7-6D4E-89DB-B64262A51755}"/>
              </a:ext>
            </a:extLst>
          </p:cNvPr>
          <p:cNvSpPr txBox="1"/>
          <p:nvPr/>
        </p:nvSpPr>
        <p:spPr>
          <a:xfrm>
            <a:off x="720000" y="540000"/>
            <a:ext cx="10752646" cy="2123658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ja-JP" sz="4600" dirty="0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460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儀式</a:t>
            </a:r>
            <a:r>
              <a:rPr lang="en-US" altLang="ja-JP" sz="4600" dirty="0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4600">
                <a:latin typeface="MS Gothic" panose="020B0609070205080204" pitchFamily="49" charset="-128"/>
                <a:ea typeface="MS Gothic" panose="020B0609070205080204" pitchFamily="49" charset="-128"/>
              </a:rPr>
              <a:t>や</a:t>
            </a:r>
            <a:r>
              <a:rPr lang="en-US" altLang="ja-JP" sz="4600" dirty="0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460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行事</a:t>
            </a:r>
            <a:r>
              <a:rPr lang="en-US" altLang="ja-JP" sz="4600" dirty="0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4600">
                <a:latin typeface="MS Gothic" panose="020B0609070205080204" pitchFamily="49" charset="-128"/>
                <a:ea typeface="MS Gothic" panose="020B0609070205080204" pitchFamily="49" charset="-128"/>
              </a:rPr>
              <a:t>などで、喜びや悲しみの気持ちを表現して</a:t>
            </a:r>
            <a:r>
              <a:rPr lang="en-US" altLang="ja-JP" sz="4600" dirty="0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460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礼節</a:t>
            </a:r>
            <a:r>
              <a:rPr lang="en-US" altLang="ja-JP" sz="4600" dirty="0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4600">
                <a:latin typeface="MS Gothic" panose="020B0609070205080204" pitchFamily="49" charset="-128"/>
                <a:ea typeface="MS Gothic" panose="020B0609070205080204" pitchFamily="49" charset="-128"/>
              </a:rPr>
              <a:t>を尽くすことができる。</a:t>
            </a:r>
            <a:endParaRPr kumimoji="1" lang="ja-JP" altLang="en-US" sz="460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3" name="メモ 2">
            <a:extLst>
              <a:ext uri="{FF2B5EF4-FFF2-40B4-BE49-F238E27FC236}">
                <a16:creationId xmlns:a16="http://schemas.microsoft.com/office/drawing/2014/main" id="{909E52CC-0736-5749-9624-FBB04F12919B}"/>
              </a:ext>
            </a:extLst>
          </p:cNvPr>
          <p:cNvSpPr/>
          <p:nvPr/>
        </p:nvSpPr>
        <p:spPr>
          <a:xfrm>
            <a:off x="791273" y="622193"/>
            <a:ext cx="1561509" cy="626722"/>
          </a:xfrm>
          <a:prstGeom prst="foldedCorner">
            <a:avLst/>
          </a:prstGeom>
          <a:solidFill>
            <a:srgbClr val="F7CFC1"/>
          </a:solidFill>
          <a:ln w="25400" cap="rnd">
            <a:solidFill>
              <a:srgbClr val="E49E9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メモ 4">
            <a:extLst>
              <a:ext uri="{FF2B5EF4-FFF2-40B4-BE49-F238E27FC236}">
                <a16:creationId xmlns:a16="http://schemas.microsoft.com/office/drawing/2014/main" id="{930DDED7-877B-9C47-9E40-956633B38580}"/>
              </a:ext>
            </a:extLst>
          </p:cNvPr>
          <p:cNvSpPr/>
          <p:nvPr/>
        </p:nvSpPr>
        <p:spPr>
          <a:xfrm>
            <a:off x="3164604" y="622193"/>
            <a:ext cx="1561509" cy="626722"/>
          </a:xfrm>
          <a:prstGeom prst="foldedCorner">
            <a:avLst/>
          </a:prstGeom>
          <a:solidFill>
            <a:srgbClr val="F7CFC1"/>
          </a:solidFill>
          <a:ln w="25400" cap="rnd">
            <a:solidFill>
              <a:srgbClr val="E49E9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メモ 5">
            <a:extLst>
              <a:ext uri="{FF2B5EF4-FFF2-40B4-BE49-F238E27FC236}">
                <a16:creationId xmlns:a16="http://schemas.microsoft.com/office/drawing/2014/main" id="{39CF2335-6F66-2C45-9906-C9F152AFC001}"/>
              </a:ext>
            </a:extLst>
          </p:cNvPr>
          <p:cNvSpPr/>
          <p:nvPr/>
        </p:nvSpPr>
        <p:spPr>
          <a:xfrm>
            <a:off x="5507111" y="1320835"/>
            <a:ext cx="1561509" cy="626722"/>
          </a:xfrm>
          <a:prstGeom prst="foldedCorner">
            <a:avLst/>
          </a:prstGeom>
          <a:solidFill>
            <a:srgbClr val="F7CFC1"/>
          </a:solidFill>
          <a:ln w="25400" cap="rnd">
            <a:solidFill>
              <a:srgbClr val="E49E9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 descr="白いバックグラウンドの前に立っている女性たち&#10;&#10;低い精度で自動的に生成された説明">
            <a:extLst>
              <a:ext uri="{FF2B5EF4-FFF2-40B4-BE49-F238E27FC236}">
                <a16:creationId xmlns:a16="http://schemas.microsoft.com/office/drawing/2014/main" id="{CDB48330-B59C-4949-A5B0-52F0CA9C273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9440" y="2591739"/>
            <a:ext cx="4393120" cy="3502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89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37A6A2A-A1E9-CE4A-8223-EA9C406276D3}"/>
              </a:ext>
            </a:extLst>
          </p:cNvPr>
          <p:cNvSpPr txBox="1"/>
          <p:nvPr/>
        </p:nvSpPr>
        <p:spPr>
          <a:xfrm>
            <a:off x="720000" y="540000"/>
            <a:ext cx="10752646" cy="707886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1200"/>
              </a:spcAft>
            </a:pPr>
            <a:r>
              <a:rPr lang="ja-JP" altLang="en-US" sz="4600">
                <a:latin typeface="MS Gothic" panose="020B0609070205080204" pitchFamily="49" charset="-128"/>
                <a:ea typeface="MS Gothic" panose="020B0609070205080204" pitchFamily="49" charset="-128"/>
              </a:rPr>
              <a:t>このほか、</a:t>
            </a:r>
            <a:r>
              <a:rPr lang="ja-JP" altLang="en-US" sz="460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個性</a:t>
            </a:r>
            <a:r>
              <a:rPr lang="en-US" altLang="ja-JP" sz="4600" dirty="0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4600">
                <a:latin typeface="MS Gothic" panose="020B0609070205080204" pitchFamily="49" charset="-128"/>
                <a:ea typeface="MS Gothic" panose="020B0609070205080204" pitchFamily="49" charset="-128"/>
              </a:rPr>
              <a:t>を表現する働きもある。</a:t>
            </a:r>
            <a:endParaRPr kumimoji="1" lang="ja-JP" altLang="en-US" sz="460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3" name="メモ 2">
            <a:extLst>
              <a:ext uri="{FF2B5EF4-FFF2-40B4-BE49-F238E27FC236}">
                <a16:creationId xmlns:a16="http://schemas.microsoft.com/office/drawing/2014/main" id="{C8119D6C-55E5-074F-8AB1-BEFA604F8EBD}"/>
              </a:ext>
            </a:extLst>
          </p:cNvPr>
          <p:cNvSpPr/>
          <p:nvPr/>
        </p:nvSpPr>
        <p:spPr>
          <a:xfrm>
            <a:off x="3371353" y="625159"/>
            <a:ext cx="1684799" cy="626722"/>
          </a:xfrm>
          <a:prstGeom prst="foldedCorner">
            <a:avLst/>
          </a:prstGeom>
          <a:solidFill>
            <a:srgbClr val="F7CFC1"/>
          </a:solidFill>
          <a:ln w="25400" cap="rnd">
            <a:solidFill>
              <a:srgbClr val="E49E9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 descr="建物の前に立っている人たち&#10;&#10;自動的に生成された説明">
            <a:extLst>
              <a:ext uri="{FF2B5EF4-FFF2-40B4-BE49-F238E27FC236}">
                <a16:creationId xmlns:a16="http://schemas.microsoft.com/office/drawing/2014/main" id="{27E95AB1-368E-CA4D-A793-2730DA0FD56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5173" y="1768793"/>
            <a:ext cx="5399213" cy="4185296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CB6CB3D-3477-5141-B776-0FE179338DDB}"/>
              </a:ext>
            </a:extLst>
          </p:cNvPr>
          <p:cNvSpPr txBox="1"/>
          <p:nvPr/>
        </p:nvSpPr>
        <p:spPr>
          <a:xfrm>
            <a:off x="720000" y="2445669"/>
            <a:ext cx="4836913" cy="2831544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ja-JP" altLang="en-US" sz="4600">
                <a:latin typeface="MS Gothic" panose="020B0609070205080204" pitchFamily="49" charset="-128"/>
                <a:ea typeface="MS Gothic" panose="020B0609070205080204" pitchFamily="49" charset="-128"/>
              </a:rPr>
              <a:t>自分の好みや美的感覚、価値観、個性などを衣服を通して表現できる。</a:t>
            </a:r>
            <a:endParaRPr kumimoji="1" lang="ja-JP" altLang="en-US" sz="460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79363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8DAF446-EC20-294B-8001-C5EBFBBB494E}"/>
              </a:ext>
            </a:extLst>
          </p:cNvPr>
          <p:cNvSpPr txBox="1"/>
          <p:nvPr/>
        </p:nvSpPr>
        <p:spPr>
          <a:xfrm>
            <a:off x="444428" y="2100589"/>
            <a:ext cx="10800000" cy="553998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ja-JP" altLang="en-US" sz="3600">
                <a:solidFill>
                  <a:srgbClr val="00B05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（</a:t>
            </a:r>
            <a:r>
              <a:rPr lang="en-US" altLang="ja-JP" sz="3600" dirty="0">
                <a:solidFill>
                  <a:srgbClr val="00B05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1</a:t>
            </a:r>
            <a:r>
              <a:rPr lang="ja-JP" altLang="en-US" sz="3600">
                <a:solidFill>
                  <a:srgbClr val="00B05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）乳幼児期の衣服</a:t>
            </a:r>
            <a:endParaRPr kumimoji="1" lang="ja-JP" altLang="en-US" sz="3600">
              <a:solidFill>
                <a:srgbClr val="00B050"/>
              </a:solidFill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0A0D1085-99DF-FC49-BE98-F277D2BC83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00" y="539999"/>
            <a:ext cx="10757724" cy="740844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2292177-CCA3-2746-AB00-14F340766F35}"/>
              </a:ext>
            </a:extLst>
          </p:cNvPr>
          <p:cNvSpPr txBox="1"/>
          <p:nvPr/>
        </p:nvSpPr>
        <p:spPr>
          <a:xfrm>
            <a:off x="1266092" y="533381"/>
            <a:ext cx="10205908" cy="677108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pPr marL="540000" indent="-565200"/>
            <a:r>
              <a:rPr lang="ja-JP" altLang="en-US" sz="4400">
                <a:latin typeface="MS Gothic" panose="020B0609070205080204" pitchFamily="49" charset="-128"/>
                <a:ea typeface="MS Gothic" panose="020B0609070205080204" pitchFamily="49" charset="-128"/>
              </a:rPr>
              <a:t>③ライフステージと衣服の機能</a:t>
            </a:r>
            <a:endParaRPr lang="en-US" altLang="ja-JP" sz="44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D25DD0C6-7905-794C-9ED3-A36D3DC8D77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7055" y="4041321"/>
            <a:ext cx="1692946" cy="1857538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CC3CADB-7F4B-F14F-9055-0F317B5331BF}"/>
              </a:ext>
            </a:extLst>
          </p:cNvPr>
          <p:cNvSpPr txBox="1"/>
          <p:nvPr/>
        </p:nvSpPr>
        <p:spPr>
          <a:xfrm>
            <a:off x="720000" y="2992868"/>
            <a:ext cx="10752646" cy="2923877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ja-JP" altLang="en-US" sz="3800">
                <a:latin typeface="MS Gothic" panose="020B0609070205080204" pitchFamily="49" charset="-128"/>
                <a:ea typeface="MS Gothic" panose="020B0609070205080204" pitchFamily="49" charset="-128"/>
              </a:rPr>
              <a:t>どんな時期？</a:t>
            </a:r>
            <a:endParaRPr lang="en-US" altLang="ja-JP" sz="38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 marL="468000" indent="-324000">
              <a:buFont typeface="Arial" panose="020B0604020202020204" pitchFamily="34" charset="0"/>
              <a:buChar char="•"/>
            </a:pPr>
            <a:r>
              <a:rPr lang="ja-JP" altLang="en-US" sz="3800">
                <a:latin typeface="MS Gothic" panose="020B0609070205080204" pitchFamily="49" charset="-128"/>
                <a:ea typeface="MS Gothic" panose="020B0609070205080204" pitchFamily="49" charset="-128"/>
              </a:rPr>
              <a:t>新陳代謝が活発でよく</a:t>
            </a:r>
            <a:r>
              <a:rPr lang="en-US" altLang="ja-JP" sz="3800" dirty="0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380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汗</a:t>
            </a:r>
            <a:r>
              <a:rPr lang="en-US" altLang="ja-JP" sz="3800" dirty="0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3800">
                <a:latin typeface="MS Gothic" panose="020B0609070205080204" pitchFamily="49" charset="-128"/>
                <a:ea typeface="MS Gothic" panose="020B0609070205080204" pitchFamily="49" charset="-128"/>
              </a:rPr>
              <a:t>をかく</a:t>
            </a:r>
          </a:p>
          <a:p>
            <a:pPr marL="468000" indent="-324000">
              <a:buFont typeface="Arial" panose="020B0604020202020204" pitchFamily="34" charset="0"/>
              <a:buChar char="•"/>
            </a:pPr>
            <a:r>
              <a:rPr lang="ja-JP" altLang="en-US" sz="3800">
                <a:latin typeface="MS Gothic" panose="020B0609070205080204" pitchFamily="49" charset="-128"/>
                <a:ea typeface="MS Gothic" panose="020B0609070205080204" pitchFamily="49" charset="-128"/>
              </a:rPr>
              <a:t>日常生活で衣服を汚す（</a:t>
            </a:r>
            <a:r>
              <a:rPr lang="en-US" altLang="ja-JP" sz="3800" dirty="0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380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着替え</a:t>
            </a:r>
            <a:r>
              <a:rPr lang="en-US" altLang="ja-JP" sz="3800" dirty="0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3800">
                <a:latin typeface="MS Gothic" panose="020B0609070205080204" pitchFamily="49" charset="-128"/>
                <a:ea typeface="MS Gothic" panose="020B0609070205080204" pitchFamily="49" charset="-128"/>
              </a:rPr>
              <a:t>が必要）</a:t>
            </a:r>
          </a:p>
          <a:p>
            <a:pPr marL="468000" indent="-324000">
              <a:buFont typeface="Arial" panose="020B0604020202020204" pitchFamily="34" charset="0"/>
              <a:buChar char="•"/>
            </a:pPr>
            <a:r>
              <a:rPr lang="ja-JP" altLang="en-US" sz="3800">
                <a:latin typeface="MS Gothic" panose="020B0609070205080204" pitchFamily="49" charset="-128"/>
                <a:ea typeface="MS Gothic" panose="020B0609070205080204" pitchFamily="49" charset="-128"/>
              </a:rPr>
              <a:t>装飾品が</a:t>
            </a:r>
            <a:r>
              <a:rPr lang="en-US" altLang="ja-JP" sz="3800" dirty="0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380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事故</a:t>
            </a:r>
            <a:r>
              <a:rPr lang="en-US" altLang="ja-JP" sz="3800" dirty="0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3800">
                <a:latin typeface="MS Gothic" panose="020B0609070205080204" pitchFamily="49" charset="-128"/>
                <a:ea typeface="MS Gothic" panose="020B0609070205080204" pitchFamily="49" charset="-128"/>
              </a:rPr>
              <a:t>の原因になることも</a:t>
            </a:r>
          </a:p>
          <a:p>
            <a:r>
              <a:rPr lang="en-US" altLang="ja-JP" sz="3800" dirty="0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3800">
                <a:latin typeface="MS Gothic" panose="020B0609070205080204" pitchFamily="49" charset="-128"/>
                <a:ea typeface="MS Gothic" panose="020B0609070205080204" pitchFamily="49" charset="-128"/>
              </a:rPr>
              <a:t>（外れたボタンの誤飲など）</a:t>
            </a:r>
            <a:endParaRPr kumimoji="1" lang="ja-JP" altLang="en-US" sz="380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10" name="メモ 9">
            <a:extLst>
              <a:ext uri="{FF2B5EF4-FFF2-40B4-BE49-F238E27FC236}">
                <a16:creationId xmlns:a16="http://schemas.microsoft.com/office/drawing/2014/main" id="{D27C5CDD-8161-7545-BF9C-2B9C183A7CA6}"/>
              </a:ext>
            </a:extLst>
          </p:cNvPr>
          <p:cNvSpPr/>
          <p:nvPr/>
        </p:nvSpPr>
        <p:spPr>
          <a:xfrm>
            <a:off x="6106275" y="3656034"/>
            <a:ext cx="777410" cy="494725"/>
          </a:xfrm>
          <a:prstGeom prst="foldedCorner">
            <a:avLst/>
          </a:prstGeom>
          <a:solidFill>
            <a:srgbClr val="F7CFC1"/>
          </a:solidFill>
          <a:ln w="25400" cap="rnd">
            <a:solidFill>
              <a:srgbClr val="E49E9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メモ 10">
            <a:extLst>
              <a:ext uri="{FF2B5EF4-FFF2-40B4-BE49-F238E27FC236}">
                <a16:creationId xmlns:a16="http://schemas.microsoft.com/office/drawing/2014/main" id="{E4B98FED-3D02-9A40-B4AF-0B2896B527C0}"/>
              </a:ext>
            </a:extLst>
          </p:cNvPr>
          <p:cNvSpPr/>
          <p:nvPr/>
        </p:nvSpPr>
        <p:spPr>
          <a:xfrm>
            <a:off x="6589161" y="4221113"/>
            <a:ext cx="1692946" cy="494725"/>
          </a:xfrm>
          <a:prstGeom prst="foldedCorner">
            <a:avLst/>
          </a:prstGeom>
          <a:solidFill>
            <a:srgbClr val="F7CFC1"/>
          </a:solidFill>
          <a:ln w="25400" cap="rnd">
            <a:solidFill>
              <a:srgbClr val="E49E9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メモ 11">
            <a:extLst>
              <a:ext uri="{FF2B5EF4-FFF2-40B4-BE49-F238E27FC236}">
                <a16:creationId xmlns:a16="http://schemas.microsoft.com/office/drawing/2014/main" id="{EA762309-F4EA-1749-9F9E-8EDF869D15C0}"/>
              </a:ext>
            </a:extLst>
          </p:cNvPr>
          <p:cNvSpPr/>
          <p:nvPr/>
        </p:nvSpPr>
        <p:spPr>
          <a:xfrm>
            <a:off x="3208963" y="4806740"/>
            <a:ext cx="1301392" cy="494725"/>
          </a:xfrm>
          <a:prstGeom prst="foldedCorner">
            <a:avLst/>
          </a:prstGeom>
          <a:solidFill>
            <a:srgbClr val="F7CFC1"/>
          </a:solidFill>
          <a:ln w="25400" cap="rnd">
            <a:solidFill>
              <a:srgbClr val="E49E9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6749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F5A3893-A2D5-5740-8B66-F63B44F90D2F}"/>
              </a:ext>
            </a:extLst>
          </p:cNvPr>
          <p:cNvSpPr txBox="1"/>
          <p:nvPr/>
        </p:nvSpPr>
        <p:spPr>
          <a:xfrm>
            <a:off x="720000" y="1411200"/>
            <a:ext cx="10752646" cy="3462486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2400"/>
              </a:spcAft>
            </a:pPr>
            <a:r>
              <a:rPr lang="ja-JP" altLang="en-US" sz="3800">
                <a:solidFill>
                  <a:srgbClr val="0070C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どんな服を選べばいい？</a:t>
            </a:r>
            <a:endParaRPr lang="en-US" altLang="ja-JP" sz="3800" dirty="0">
              <a:solidFill>
                <a:srgbClr val="0070C0"/>
              </a:solidFill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 marL="468000" indent="-324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ja-JP" sz="3800" dirty="0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380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保健衛生</a:t>
            </a:r>
            <a:r>
              <a:rPr lang="en-US" altLang="ja-JP" sz="3800" dirty="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3800">
                <a:latin typeface="MS Gothic" panose="020B0609070205080204" pitchFamily="49" charset="-128"/>
                <a:ea typeface="MS Gothic" panose="020B0609070205080204" pitchFamily="49" charset="-128"/>
              </a:rPr>
              <a:t>上の機能を重視</a:t>
            </a:r>
          </a:p>
          <a:p>
            <a:pPr marL="468000" indent="-324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ja-JP" altLang="en-US" sz="3800">
                <a:latin typeface="MS Gothic" panose="020B0609070205080204" pitchFamily="49" charset="-128"/>
                <a:ea typeface="MS Gothic" panose="020B0609070205080204" pitchFamily="49" charset="-128"/>
              </a:rPr>
              <a:t>体の発達に応じた衣服</a:t>
            </a:r>
          </a:p>
          <a:p>
            <a:pPr marL="468000" indent="-324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ja-JP" altLang="en-US" sz="3800">
                <a:latin typeface="MS Gothic" panose="020B0609070205080204" pitchFamily="49" charset="-128"/>
                <a:ea typeface="MS Gothic" panose="020B0609070205080204" pitchFamily="49" charset="-128"/>
              </a:rPr>
              <a:t>着脱しやすく、</a:t>
            </a:r>
            <a:r>
              <a:rPr lang="en-US" altLang="ja-JP" sz="3800" dirty="0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380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洗濯</a:t>
            </a:r>
            <a:r>
              <a:rPr lang="en-US" altLang="ja-JP" sz="3800" dirty="0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3800">
                <a:latin typeface="MS Gothic" panose="020B0609070205080204" pitchFamily="49" charset="-128"/>
                <a:ea typeface="MS Gothic" panose="020B0609070205080204" pitchFamily="49" charset="-128"/>
              </a:rPr>
              <a:t>に強い衣服</a:t>
            </a:r>
          </a:p>
          <a:p>
            <a:pPr marL="468000" indent="-324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ja-JP" altLang="en-US" sz="3800">
                <a:latin typeface="MS Gothic" panose="020B0609070205080204" pitchFamily="49" charset="-128"/>
                <a:ea typeface="MS Gothic" panose="020B0609070205080204" pitchFamily="49" charset="-128"/>
              </a:rPr>
              <a:t>引っかかりやすいヒモなどがない衣服</a:t>
            </a:r>
            <a:endParaRPr kumimoji="1" lang="ja-JP" altLang="en-US" sz="380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3" name="メモ 2">
            <a:extLst>
              <a:ext uri="{FF2B5EF4-FFF2-40B4-BE49-F238E27FC236}">
                <a16:creationId xmlns:a16="http://schemas.microsoft.com/office/drawing/2014/main" id="{650455B7-FC2A-0B44-8B0E-E6F74D3D72FC}"/>
              </a:ext>
            </a:extLst>
          </p:cNvPr>
          <p:cNvSpPr/>
          <p:nvPr/>
        </p:nvSpPr>
        <p:spPr>
          <a:xfrm>
            <a:off x="1215776" y="2353400"/>
            <a:ext cx="2339082" cy="540000"/>
          </a:xfrm>
          <a:prstGeom prst="foldedCorner">
            <a:avLst>
              <a:gd name="adj" fmla="val 27955"/>
            </a:avLst>
          </a:prstGeom>
          <a:solidFill>
            <a:srgbClr val="F7CFC1"/>
          </a:solidFill>
          <a:ln w="25400" cap="rnd">
            <a:solidFill>
              <a:srgbClr val="E49E9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メモ 3">
            <a:extLst>
              <a:ext uri="{FF2B5EF4-FFF2-40B4-BE49-F238E27FC236}">
                <a16:creationId xmlns:a16="http://schemas.microsoft.com/office/drawing/2014/main" id="{F899A2DD-C5BB-7344-B9F7-AE0BBC92F506}"/>
              </a:ext>
            </a:extLst>
          </p:cNvPr>
          <p:cNvSpPr/>
          <p:nvPr/>
        </p:nvSpPr>
        <p:spPr>
          <a:xfrm>
            <a:off x="4606248" y="3658218"/>
            <a:ext cx="1363037" cy="540000"/>
          </a:xfrm>
          <a:prstGeom prst="foldedCorner">
            <a:avLst>
              <a:gd name="adj" fmla="val 27955"/>
            </a:avLst>
          </a:prstGeom>
          <a:solidFill>
            <a:srgbClr val="F7CFC1"/>
          </a:solidFill>
          <a:ln w="25400" cap="rnd">
            <a:solidFill>
              <a:srgbClr val="E49E9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2370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ECD1462-F17B-5D47-9CB0-E66D10FFF8B9}"/>
              </a:ext>
            </a:extLst>
          </p:cNvPr>
          <p:cNvSpPr txBox="1"/>
          <p:nvPr/>
        </p:nvSpPr>
        <p:spPr>
          <a:xfrm>
            <a:off x="720000" y="2622808"/>
            <a:ext cx="10800000" cy="923330"/>
          </a:xfrm>
          <a:prstGeom prst="rect">
            <a:avLst/>
          </a:prstGeom>
          <a:noFill/>
          <a:effectLst/>
        </p:spPr>
        <p:txBody>
          <a:bodyPr wrap="square" rtlCol="0" anchor="t" anchorCtr="0">
            <a:spAutoFit/>
          </a:bodyPr>
          <a:lstStyle/>
          <a:p>
            <a:pPr algn="ctr"/>
            <a:r>
              <a:rPr lang="en-US" altLang="ja-JP" sz="5400" dirty="0">
                <a:latin typeface="MS Gothic" panose="020B0609070205080204" pitchFamily="49" charset="-128"/>
                <a:ea typeface="MS Gothic" panose="020B0609070205080204" pitchFamily="49" charset="-128"/>
              </a:rPr>
              <a:t>1.</a:t>
            </a:r>
            <a:r>
              <a:rPr lang="ja-JP" altLang="en-US" sz="5400">
                <a:latin typeface="MS Gothic" panose="020B0609070205080204" pitchFamily="49" charset="-128"/>
                <a:ea typeface="MS Gothic" panose="020B0609070205080204" pitchFamily="49" charset="-128"/>
              </a:rPr>
              <a:t>衣服の役割</a:t>
            </a:r>
            <a:endParaRPr kumimoji="1" lang="ja-JP" altLang="en-US" sz="54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45D5AA64-6301-3E43-8913-B809F1A67B90}"/>
              </a:ext>
            </a:extLst>
          </p:cNvPr>
          <p:cNvCxnSpPr>
            <a:cxnSpLocks/>
          </p:cNvCxnSpPr>
          <p:nvPr/>
        </p:nvCxnSpPr>
        <p:spPr>
          <a:xfrm>
            <a:off x="3612181" y="3683977"/>
            <a:ext cx="4967638" cy="0"/>
          </a:xfrm>
          <a:prstGeom prst="line">
            <a:avLst/>
          </a:prstGeom>
          <a:ln w="63500">
            <a:gradFill>
              <a:gsLst>
                <a:gs pos="70000">
                  <a:schemeClr val="accent2"/>
                </a:gs>
                <a:gs pos="30000">
                  <a:schemeClr val="accent2"/>
                </a:gs>
                <a:gs pos="0">
                  <a:schemeClr val="accent2">
                    <a:lumMod val="20000"/>
                    <a:lumOff val="80000"/>
                  </a:schemeClr>
                </a:gs>
                <a:gs pos="50000">
                  <a:schemeClr val="accent2"/>
                </a:gs>
                <a:gs pos="100000">
                  <a:schemeClr val="accent2">
                    <a:lumMod val="20000"/>
                    <a:lumOff val="80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984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88D5CC0-3213-E44A-8795-7D6913628658}"/>
              </a:ext>
            </a:extLst>
          </p:cNvPr>
          <p:cNvSpPr txBox="1"/>
          <p:nvPr/>
        </p:nvSpPr>
        <p:spPr>
          <a:xfrm>
            <a:off x="720001" y="540000"/>
            <a:ext cx="10800000" cy="553998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ja-JP" altLang="en-US" sz="3600">
                <a:solidFill>
                  <a:srgbClr val="00B05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（</a:t>
            </a:r>
            <a:r>
              <a:rPr lang="en-US" altLang="ja-JP" sz="3600" dirty="0">
                <a:solidFill>
                  <a:srgbClr val="00B05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2</a:t>
            </a:r>
            <a:r>
              <a:rPr lang="ja-JP" altLang="en-US" sz="3600">
                <a:solidFill>
                  <a:srgbClr val="00B05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）児童期／学童期の衣服</a:t>
            </a:r>
            <a:endParaRPr kumimoji="1" lang="ja-JP" altLang="en-US" sz="3600">
              <a:solidFill>
                <a:srgbClr val="00B050"/>
              </a:solidFill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ED64164-D3C0-E04A-AB7A-62EF5AF4B340}"/>
              </a:ext>
            </a:extLst>
          </p:cNvPr>
          <p:cNvSpPr txBox="1"/>
          <p:nvPr/>
        </p:nvSpPr>
        <p:spPr>
          <a:xfrm>
            <a:off x="720000" y="1575034"/>
            <a:ext cx="10752646" cy="2800767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2400"/>
              </a:spcAft>
            </a:pPr>
            <a:r>
              <a:rPr lang="ja-JP" altLang="en-US" sz="3800">
                <a:latin typeface="MS Gothic" panose="020B0609070205080204" pitchFamily="49" charset="-128"/>
                <a:ea typeface="MS Gothic" panose="020B0609070205080204" pitchFamily="49" charset="-128"/>
              </a:rPr>
              <a:t>どんな時期？</a:t>
            </a:r>
            <a:endParaRPr lang="en-US" altLang="ja-JP" sz="38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 marL="468000" indent="-324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ja-JP" altLang="en-US" sz="3800">
                <a:latin typeface="MS Gothic" panose="020B0609070205080204" pitchFamily="49" charset="-128"/>
                <a:ea typeface="MS Gothic" panose="020B0609070205080204" pitchFamily="49" charset="-128"/>
              </a:rPr>
              <a:t>自分で衣服を選ぶことができる</a:t>
            </a:r>
          </a:p>
          <a:p>
            <a:pPr marL="468000" indent="-324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ja-JP" altLang="en-US" sz="3800">
                <a:latin typeface="MS Gothic" panose="020B0609070205080204" pitchFamily="49" charset="-128"/>
                <a:ea typeface="MS Gothic" panose="020B0609070205080204" pitchFamily="49" charset="-128"/>
              </a:rPr>
              <a:t>大きく成長し、</a:t>
            </a:r>
            <a:r>
              <a:rPr lang="en-US" altLang="ja-JP" sz="3800" dirty="0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3800">
                <a:latin typeface="MS Gothic" panose="020B0609070205080204" pitchFamily="49" charset="-128"/>
                <a:ea typeface="MS Gothic" panose="020B0609070205080204" pitchFamily="49" charset="-128"/>
              </a:rPr>
              <a:t>活動が</a:t>
            </a:r>
            <a:r>
              <a:rPr lang="en-US" altLang="ja-JP" sz="3800" dirty="0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380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活発</a:t>
            </a:r>
            <a:endParaRPr lang="ja-JP" altLang="en-US" sz="380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 marL="468000" indent="-324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ja-JP" altLang="en-US" sz="3800">
                <a:latin typeface="MS Gothic" panose="020B0609070205080204" pitchFamily="49" charset="-128"/>
                <a:ea typeface="MS Gothic" panose="020B0609070205080204" pitchFamily="49" charset="-128"/>
              </a:rPr>
              <a:t>衣服の</a:t>
            </a:r>
            <a:r>
              <a:rPr lang="en-US" altLang="ja-JP" sz="3800" dirty="0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380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好み</a:t>
            </a:r>
            <a:r>
              <a:rPr lang="en-US" altLang="ja-JP" sz="3800" dirty="0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3800">
                <a:latin typeface="MS Gothic" panose="020B0609070205080204" pitchFamily="49" charset="-128"/>
                <a:ea typeface="MS Gothic" panose="020B0609070205080204" pitchFamily="49" charset="-128"/>
              </a:rPr>
              <a:t>が出てくる</a:t>
            </a:r>
            <a:endParaRPr kumimoji="1" lang="ja-JP" altLang="en-US" sz="380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8" name="メモ 7">
            <a:extLst>
              <a:ext uri="{FF2B5EF4-FFF2-40B4-BE49-F238E27FC236}">
                <a16:creationId xmlns:a16="http://schemas.microsoft.com/office/drawing/2014/main" id="{93EC6190-4AB2-0440-9A18-EE86BC96F9CC}"/>
              </a:ext>
            </a:extLst>
          </p:cNvPr>
          <p:cNvSpPr/>
          <p:nvPr/>
        </p:nvSpPr>
        <p:spPr>
          <a:xfrm>
            <a:off x="6353997" y="3140721"/>
            <a:ext cx="1311666" cy="540000"/>
          </a:xfrm>
          <a:prstGeom prst="foldedCorner">
            <a:avLst>
              <a:gd name="adj" fmla="val 27955"/>
            </a:avLst>
          </a:prstGeom>
          <a:solidFill>
            <a:srgbClr val="F7CFC1"/>
          </a:solidFill>
          <a:ln w="25400" cap="rnd">
            <a:solidFill>
              <a:srgbClr val="E49E9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メモ 8">
            <a:extLst>
              <a:ext uri="{FF2B5EF4-FFF2-40B4-BE49-F238E27FC236}">
                <a16:creationId xmlns:a16="http://schemas.microsoft.com/office/drawing/2014/main" id="{33D6C960-EA13-6C4F-8A3A-D2BD6579D3E1}"/>
              </a:ext>
            </a:extLst>
          </p:cNvPr>
          <p:cNvSpPr/>
          <p:nvPr/>
        </p:nvSpPr>
        <p:spPr>
          <a:xfrm>
            <a:off x="2736352" y="3820421"/>
            <a:ext cx="1311666" cy="540000"/>
          </a:xfrm>
          <a:prstGeom prst="foldedCorner">
            <a:avLst>
              <a:gd name="adj" fmla="val 27955"/>
            </a:avLst>
          </a:prstGeom>
          <a:solidFill>
            <a:srgbClr val="F7CFC1"/>
          </a:solidFill>
          <a:ln w="25400" cap="rnd">
            <a:solidFill>
              <a:srgbClr val="E49E9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6DE12584-CCF1-514F-B22C-804BF646D95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0070" y="3215149"/>
            <a:ext cx="2310379" cy="282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582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B6CC9F1-F8B1-9B40-83D6-1BF922474234}"/>
              </a:ext>
            </a:extLst>
          </p:cNvPr>
          <p:cNvSpPr txBox="1"/>
          <p:nvPr/>
        </p:nvSpPr>
        <p:spPr>
          <a:xfrm>
            <a:off x="720000" y="1801066"/>
            <a:ext cx="10752646" cy="2800767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2400"/>
              </a:spcAft>
            </a:pPr>
            <a:r>
              <a:rPr lang="ja-JP" altLang="en-US" sz="3800">
                <a:solidFill>
                  <a:srgbClr val="0070C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どんな服を選べばいい？</a:t>
            </a:r>
            <a:endParaRPr lang="en-US" altLang="ja-JP" sz="3800" dirty="0">
              <a:solidFill>
                <a:srgbClr val="0070C0"/>
              </a:solidFill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 marL="468000" indent="-324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ja-JP" sz="3800" dirty="0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380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成長</a:t>
            </a:r>
            <a:r>
              <a:rPr lang="en-US" altLang="ja-JP" sz="3800" dirty="0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3800">
                <a:latin typeface="MS Gothic" panose="020B0609070205080204" pitchFamily="49" charset="-128"/>
                <a:ea typeface="MS Gothic" panose="020B0609070205080204" pitchFamily="49" charset="-128"/>
              </a:rPr>
              <a:t>を妨げない衣服</a:t>
            </a:r>
          </a:p>
          <a:p>
            <a:pPr marL="468000" indent="-324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ja-JP" altLang="en-US" sz="3800">
                <a:latin typeface="MS Gothic" panose="020B0609070205080204" pitchFamily="49" charset="-128"/>
                <a:ea typeface="MS Gothic" panose="020B0609070205080204" pitchFamily="49" charset="-128"/>
              </a:rPr>
              <a:t>活発な</a:t>
            </a:r>
            <a:r>
              <a:rPr lang="en-US" altLang="ja-JP" sz="3800" dirty="0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380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活動</a:t>
            </a:r>
            <a:r>
              <a:rPr lang="en-US" altLang="ja-JP" sz="3800" dirty="0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3800">
                <a:latin typeface="MS Gothic" panose="020B0609070205080204" pitchFamily="49" charset="-128"/>
                <a:ea typeface="MS Gothic" panose="020B0609070205080204" pitchFamily="49" charset="-128"/>
              </a:rPr>
              <a:t>に耐える衣服</a:t>
            </a:r>
          </a:p>
          <a:p>
            <a:pPr marL="468000" indent="-324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ja-JP" altLang="en-US" sz="3800">
                <a:latin typeface="MS Gothic" panose="020B0609070205080204" pitchFamily="49" charset="-128"/>
                <a:ea typeface="MS Gothic" panose="020B0609070205080204" pitchFamily="49" charset="-128"/>
              </a:rPr>
              <a:t>自分で</a:t>
            </a:r>
            <a:r>
              <a:rPr lang="en-US" altLang="ja-JP" sz="3800" dirty="0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380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着脱</a:t>
            </a:r>
            <a:r>
              <a:rPr lang="en-US" altLang="ja-JP" sz="3800" dirty="0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3800">
                <a:latin typeface="MS Gothic" panose="020B0609070205080204" pitchFamily="49" charset="-128"/>
                <a:ea typeface="MS Gothic" panose="020B0609070205080204" pitchFamily="49" charset="-128"/>
              </a:rPr>
              <a:t>しやすい衣服</a:t>
            </a:r>
            <a:endParaRPr kumimoji="1" lang="ja-JP" altLang="en-US" sz="380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3" name="メモ 2">
            <a:extLst>
              <a:ext uri="{FF2B5EF4-FFF2-40B4-BE49-F238E27FC236}">
                <a16:creationId xmlns:a16="http://schemas.microsoft.com/office/drawing/2014/main" id="{D3917386-890F-0448-A238-9D22E22CBBDC}"/>
              </a:ext>
            </a:extLst>
          </p:cNvPr>
          <p:cNvSpPr/>
          <p:nvPr/>
        </p:nvSpPr>
        <p:spPr>
          <a:xfrm>
            <a:off x="1256873" y="2733367"/>
            <a:ext cx="1311666" cy="540000"/>
          </a:xfrm>
          <a:prstGeom prst="foldedCorner">
            <a:avLst>
              <a:gd name="adj" fmla="val 27955"/>
            </a:avLst>
          </a:prstGeom>
          <a:solidFill>
            <a:srgbClr val="F7CFC1"/>
          </a:solidFill>
          <a:ln w="25400" cap="rnd">
            <a:solidFill>
              <a:srgbClr val="E49E9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メモ 4">
            <a:extLst>
              <a:ext uri="{FF2B5EF4-FFF2-40B4-BE49-F238E27FC236}">
                <a16:creationId xmlns:a16="http://schemas.microsoft.com/office/drawing/2014/main" id="{B2406FF8-9A27-9045-A821-6E9D2E51DFC1}"/>
              </a:ext>
            </a:extLst>
          </p:cNvPr>
          <p:cNvSpPr/>
          <p:nvPr/>
        </p:nvSpPr>
        <p:spPr>
          <a:xfrm>
            <a:off x="2695255" y="3401187"/>
            <a:ext cx="1311666" cy="540000"/>
          </a:xfrm>
          <a:prstGeom prst="foldedCorner">
            <a:avLst>
              <a:gd name="adj" fmla="val 27955"/>
            </a:avLst>
          </a:prstGeom>
          <a:solidFill>
            <a:srgbClr val="F7CFC1"/>
          </a:solidFill>
          <a:ln w="25400" cap="rnd">
            <a:solidFill>
              <a:srgbClr val="E49E9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メモ 5">
            <a:extLst>
              <a:ext uri="{FF2B5EF4-FFF2-40B4-BE49-F238E27FC236}">
                <a16:creationId xmlns:a16="http://schemas.microsoft.com/office/drawing/2014/main" id="{993BCA99-BD7C-8B46-AAD7-6152ECDECF1D}"/>
              </a:ext>
            </a:extLst>
          </p:cNvPr>
          <p:cNvSpPr/>
          <p:nvPr/>
        </p:nvSpPr>
        <p:spPr>
          <a:xfrm>
            <a:off x="2695255" y="4038185"/>
            <a:ext cx="1311666" cy="540000"/>
          </a:xfrm>
          <a:prstGeom prst="foldedCorner">
            <a:avLst>
              <a:gd name="adj" fmla="val 27955"/>
            </a:avLst>
          </a:prstGeom>
          <a:solidFill>
            <a:srgbClr val="F7CFC1"/>
          </a:solidFill>
          <a:ln w="25400" cap="rnd">
            <a:solidFill>
              <a:srgbClr val="E49E9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0718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5374477-C26E-B34E-8537-1163259A0070}"/>
              </a:ext>
            </a:extLst>
          </p:cNvPr>
          <p:cNvSpPr txBox="1"/>
          <p:nvPr/>
        </p:nvSpPr>
        <p:spPr>
          <a:xfrm>
            <a:off x="720001" y="540000"/>
            <a:ext cx="10800000" cy="553998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ja-JP" altLang="en-US" sz="3600">
                <a:solidFill>
                  <a:srgbClr val="00B05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（</a:t>
            </a:r>
            <a:r>
              <a:rPr lang="en-US" altLang="ja-JP" sz="3600" dirty="0">
                <a:solidFill>
                  <a:srgbClr val="00B05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3</a:t>
            </a:r>
            <a:r>
              <a:rPr lang="ja-JP" altLang="en-US" sz="3600">
                <a:solidFill>
                  <a:srgbClr val="00B05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）青年期の衣服</a:t>
            </a:r>
            <a:endParaRPr kumimoji="1" lang="ja-JP" altLang="en-US" sz="3600">
              <a:solidFill>
                <a:srgbClr val="00B050"/>
              </a:solidFill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7D73A00-847E-C54A-BA46-983E1A51F1DF}"/>
              </a:ext>
            </a:extLst>
          </p:cNvPr>
          <p:cNvSpPr txBox="1"/>
          <p:nvPr/>
        </p:nvSpPr>
        <p:spPr>
          <a:xfrm>
            <a:off x="720000" y="1575034"/>
            <a:ext cx="10752646" cy="2800767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2400"/>
              </a:spcAft>
            </a:pPr>
            <a:r>
              <a:rPr lang="ja-JP" altLang="en-US" sz="3800">
                <a:latin typeface="MS Gothic" panose="020B0609070205080204" pitchFamily="49" charset="-128"/>
                <a:ea typeface="MS Gothic" panose="020B0609070205080204" pitchFamily="49" charset="-128"/>
              </a:rPr>
              <a:t>どんな時期？</a:t>
            </a:r>
            <a:endParaRPr lang="en-US" altLang="ja-JP" sz="38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 marL="468000" indent="-324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ja-JP" sz="3800" dirty="0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380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性別</a:t>
            </a:r>
            <a:r>
              <a:rPr lang="en-US" altLang="ja-JP" sz="3800" dirty="0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3800">
                <a:latin typeface="MS Gothic" panose="020B0609070205080204" pitchFamily="49" charset="-128"/>
                <a:ea typeface="MS Gothic" panose="020B0609070205080204" pitchFamily="49" charset="-128"/>
              </a:rPr>
              <a:t>の身体的な特徴が出てくる</a:t>
            </a:r>
          </a:p>
          <a:p>
            <a:pPr marL="468000" indent="-324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ja-JP" altLang="en-US" sz="3800">
                <a:latin typeface="MS Gothic" panose="020B0609070205080204" pitchFamily="49" charset="-128"/>
                <a:ea typeface="MS Gothic" panose="020B0609070205080204" pitchFamily="49" charset="-128"/>
              </a:rPr>
              <a:t>学校などで</a:t>
            </a:r>
            <a:r>
              <a:rPr lang="en-US" altLang="ja-JP" sz="3800" dirty="0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380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制服</a:t>
            </a:r>
            <a:r>
              <a:rPr lang="en-US" altLang="ja-JP" sz="3800" dirty="0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3800">
                <a:latin typeface="MS Gothic" panose="020B0609070205080204" pitchFamily="49" charset="-128"/>
                <a:ea typeface="MS Gothic" panose="020B0609070205080204" pitchFamily="49" charset="-128"/>
              </a:rPr>
              <a:t>を着用することがある</a:t>
            </a:r>
          </a:p>
          <a:p>
            <a:pPr marL="468000" indent="-324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ja-JP" altLang="en-US" sz="3800">
                <a:latin typeface="MS Gothic" panose="020B0609070205080204" pitchFamily="49" charset="-128"/>
                <a:ea typeface="MS Gothic" panose="020B0609070205080204" pitchFamily="49" charset="-128"/>
              </a:rPr>
              <a:t>衣服の</a:t>
            </a:r>
            <a:r>
              <a:rPr lang="en-US" altLang="ja-JP" sz="3800" dirty="0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380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流行</a:t>
            </a:r>
            <a:r>
              <a:rPr lang="en-US" altLang="ja-JP" sz="3800" dirty="0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3800">
                <a:latin typeface="MS Gothic" panose="020B0609070205080204" pitchFamily="49" charset="-128"/>
                <a:ea typeface="MS Gothic" panose="020B0609070205080204" pitchFamily="49" charset="-128"/>
              </a:rPr>
              <a:t>などに敏感になる</a:t>
            </a:r>
            <a:endParaRPr kumimoji="1" lang="ja-JP" altLang="en-US" sz="380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4" name="メモ 3">
            <a:extLst>
              <a:ext uri="{FF2B5EF4-FFF2-40B4-BE49-F238E27FC236}">
                <a16:creationId xmlns:a16="http://schemas.microsoft.com/office/drawing/2014/main" id="{CF67AE98-7F95-D14F-9078-365843587A91}"/>
              </a:ext>
            </a:extLst>
          </p:cNvPr>
          <p:cNvSpPr/>
          <p:nvPr/>
        </p:nvSpPr>
        <p:spPr>
          <a:xfrm>
            <a:off x="1236324" y="2515603"/>
            <a:ext cx="1311666" cy="540000"/>
          </a:xfrm>
          <a:prstGeom prst="foldedCorner">
            <a:avLst>
              <a:gd name="adj" fmla="val 27955"/>
            </a:avLst>
          </a:prstGeom>
          <a:solidFill>
            <a:srgbClr val="F7CFC1"/>
          </a:solidFill>
          <a:ln w="25400" cap="rnd">
            <a:solidFill>
              <a:srgbClr val="E49E9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メモ 4">
            <a:extLst>
              <a:ext uri="{FF2B5EF4-FFF2-40B4-BE49-F238E27FC236}">
                <a16:creationId xmlns:a16="http://schemas.microsoft.com/office/drawing/2014/main" id="{31A3A0B1-E65D-5D43-9059-95E50B205837}"/>
              </a:ext>
            </a:extLst>
          </p:cNvPr>
          <p:cNvSpPr/>
          <p:nvPr/>
        </p:nvSpPr>
        <p:spPr>
          <a:xfrm>
            <a:off x="3657228" y="3159000"/>
            <a:ext cx="1311666" cy="540000"/>
          </a:xfrm>
          <a:prstGeom prst="foldedCorner">
            <a:avLst>
              <a:gd name="adj" fmla="val 27955"/>
            </a:avLst>
          </a:prstGeom>
          <a:solidFill>
            <a:srgbClr val="F7CFC1"/>
          </a:solidFill>
          <a:ln w="25400" cap="rnd">
            <a:solidFill>
              <a:srgbClr val="E49E9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メモ 6">
            <a:extLst>
              <a:ext uri="{FF2B5EF4-FFF2-40B4-BE49-F238E27FC236}">
                <a16:creationId xmlns:a16="http://schemas.microsoft.com/office/drawing/2014/main" id="{93BD9B8F-0F97-E44E-A038-0B27D9B70D7A}"/>
              </a:ext>
            </a:extLst>
          </p:cNvPr>
          <p:cNvSpPr/>
          <p:nvPr/>
        </p:nvSpPr>
        <p:spPr>
          <a:xfrm>
            <a:off x="2712005" y="3826820"/>
            <a:ext cx="1311666" cy="540000"/>
          </a:xfrm>
          <a:prstGeom prst="foldedCorner">
            <a:avLst>
              <a:gd name="adj" fmla="val 27955"/>
            </a:avLst>
          </a:prstGeom>
          <a:solidFill>
            <a:srgbClr val="F7CFC1"/>
          </a:solidFill>
          <a:ln w="25400" cap="rnd">
            <a:solidFill>
              <a:srgbClr val="E49E9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D26A1FCA-60EF-FE4B-BD43-5D0DB4EB184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3487" y="3826820"/>
            <a:ext cx="1876715" cy="2309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600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9A721E1-753C-1248-8E40-668E6D01F9D5}"/>
              </a:ext>
            </a:extLst>
          </p:cNvPr>
          <p:cNvSpPr txBox="1"/>
          <p:nvPr/>
        </p:nvSpPr>
        <p:spPr>
          <a:xfrm>
            <a:off x="720000" y="1801066"/>
            <a:ext cx="10752646" cy="2800767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2400"/>
              </a:spcAft>
            </a:pPr>
            <a:r>
              <a:rPr lang="ja-JP" altLang="en-US" sz="3800">
                <a:solidFill>
                  <a:srgbClr val="0070C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どんな服を選べばいい？</a:t>
            </a:r>
            <a:endParaRPr lang="en-US" altLang="ja-JP" sz="3800" dirty="0">
              <a:solidFill>
                <a:srgbClr val="0070C0"/>
              </a:solidFill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 marL="468000" indent="-324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ja-JP" sz="3800" dirty="0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380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体型</a:t>
            </a:r>
            <a:r>
              <a:rPr lang="en-US" altLang="ja-JP" sz="3800" dirty="0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3800">
                <a:latin typeface="MS Gothic" panose="020B0609070205080204" pitchFamily="49" charset="-128"/>
                <a:ea typeface="MS Gothic" panose="020B0609070205080204" pitchFamily="49" charset="-128"/>
              </a:rPr>
              <a:t>にあった衣服</a:t>
            </a:r>
          </a:p>
          <a:p>
            <a:pPr marL="468000" indent="-324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ja-JP" sz="3800" dirty="0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380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個性</a:t>
            </a:r>
            <a:r>
              <a:rPr lang="en-US" altLang="ja-JP" sz="3800" dirty="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3800">
                <a:latin typeface="MS Gothic" panose="020B0609070205080204" pitchFamily="49" charset="-128"/>
                <a:ea typeface="MS Gothic" panose="020B0609070205080204" pitchFamily="49" charset="-128"/>
              </a:rPr>
              <a:t>を表現できる衣服</a:t>
            </a:r>
          </a:p>
          <a:p>
            <a:pPr marL="468000" indent="-324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ja-JP" altLang="en-US" sz="3800">
                <a:latin typeface="MS Gothic" panose="020B0609070205080204" pitchFamily="49" charset="-128"/>
                <a:ea typeface="MS Gothic" panose="020B0609070205080204" pitchFamily="49" charset="-128"/>
              </a:rPr>
              <a:t>手入れや保管を考えた衣服</a:t>
            </a:r>
            <a:endParaRPr kumimoji="1" lang="ja-JP" altLang="en-US" sz="380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3" name="メモ 2">
            <a:extLst>
              <a:ext uri="{FF2B5EF4-FFF2-40B4-BE49-F238E27FC236}">
                <a16:creationId xmlns:a16="http://schemas.microsoft.com/office/drawing/2014/main" id="{2C5C11B3-F83F-F14B-BEB2-CCD4DFF0C3DE}"/>
              </a:ext>
            </a:extLst>
          </p:cNvPr>
          <p:cNvSpPr/>
          <p:nvPr/>
        </p:nvSpPr>
        <p:spPr>
          <a:xfrm>
            <a:off x="1236325" y="2733367"/>
            <a:ext cx="1311666" cy="540000"/>
          </a:xfrm>
          <a:prstGeom prst="foldedCorner">
            <a:avLst>
              <a:gd name="adj" fmla="val 27955"/>
            </a:avLst>
          </a:prstGeom>
          <a:solidFill>
            <a:srgbClr val="F7CFC1"/>
          </a:solidFill>
          <a:ln w="25400" cap="rnd">
            <a:solidFill>
              <a:srgbClr val="E49E9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メモ 3">
            <a:extLst>
              <a:ext uri="{FF2B5EF4-FFF2-40B4-BE49-F238E27FC236}">
                <a16:creationId xmlns:a16="http://schemas.microsoft.com/office/drawing/2014/main" id="{F46A6F59-36DE-7149-B46A-03873594F1C0}"/>
              </a:ext>
            </a:extLst>
          </p:cNvPr>
          <p:cNvSpPr/>
          <p:nvPr/>
        </p:nvSpPr>
        <p:spPr>
          <a:xfrm>
            <a:off x="1238037" y="3401187"/>
            <a:ext cx="1311666" cy="540000"/>
          </a:xfrm>
          <a:prstGeom prst="foldedCorner">
            <a:avLst>
              <a:gd name="adj" fmla="val 27955"/>
            </a:avLst>
          </a:prstGeom>
          <a:solidFill>
            <a:srgbClr val="F7CFC1"/>
          </a:solidFill>
          <a:ln w="25400" cap="rnd">
            <a:solidFill>
              <a:srgbClr val="E49E9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5697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2B44577-F20C-9348-A26F-896FD162864A}"/>
              </a:ext>
            </a:extLst>
          </p:cNvPr>
          <p:cNvSpPr txBox="1"/>
          <p:nvPr/>
        </p:nvSpPr>
        <p:spPr>
          <a:xfrm>
            <a:off x="720001" y="540000"/>
            <a:ext cx="10800000" cy="553998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ja-JP" altLang="en-US" sz="3600">
                <a:solidFill>
                  <a:srgbClr val="00B05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（</a:t>
            </a:r>
            <a:r>
              <a:rPr lang="en-US" altLang="ja-JP" sz="3600" dirty="0">
                <a:solidFill>
                  <a:srgbClr val="00B05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4</a:t>
            </a:r>
            <a:r>
              <a:rPr lang="ja-JP" altLang="en-US" sz="3600">
                <a:solidFill>
                  <a:srgbClr val="00B05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）壮年期の衣服</a:t>
            </a:r>
            <a:endParaRPr kumimoji="1" lang="ja-JP" altLang="en-US" sz="3600">
              <a:solidFill>
                <a:srgbClr val="00B050"/>
              </a:solidFill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2009128-80A5-3543-B6C2-1F8B6EEDB8FE}"/>
              </a:ext>
            </a:extLst>
          </p:cNvPr>
          <p:cNvSpPr txBox="1"/>
          <p:nvPr/>
        </p:nvSpPr>
        <p:spPr>
          <a:xfrm>
            <a:off x="720000" y="1800000"/>
            <a:ext cx="10752646" cy="2139047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2400"/>
              </a:spcAft>
            </a:pPr>
            <a:r>
              <a:rPr lang="ja-JP" altLang="en-US" sz="3800">
                <a:latin typeface="MS Gothic" panose="020B0609070205080204" pitchFamily="49" charset="-128"/>
                <a:ea typeface="MS Gothic" panose="020B0609070205080204" pitchFamily="49" charset="-128"/>
              </a:rPr>
              <a:t>どんな時期？</a:t>
            </a:r>
            <a:endParaRPr lang="en-US" altLang="ja-JP" sz="38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 marL="468000" indent="-324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ja-JP" sz="3800" dirty="0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380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社会人</a:t>
            </a:r>
            <a:r>
              <a:rPr lang="en-US" altLang="ja-JP" sz="3800" dirty="0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3800">
                <a:latin typeface="MS Gothic" panose="020B0609070205080204" pitchFamily="49" charset="-128"/>
                <a:ea typeface="MS Gothic" panose="020B0609070205080204" pitchFamily="49" charset="-128"/>
              </a:rPr>
              <a:t>として仕事や行事に参加する</a:t>
            </a:r>
          </a:p>
          <a:p>
            <a:pPr marL="468000" indent="-324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ja-JP" sz="3800" dirty="0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380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年齢</a:t>
            </a:r>
            <a:r>
              <a:rPr lang="en-US" altLang="ja-JP" sz="3800" dirty="0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3800">
                <a:latin typeface="MS Gothic" panose="020B0609070205080204" pitchFamily="49" charset="-128"/>
                <a:ea typeface="MS Gothic" panose="020B0609070205080204" pitchFamily="49" charset="-128"/>
              </a:rPr>
              <a:t>とともに活動が変わっていく</a:t>
            </a:r>
            <a:endParaRPr kumimoji="1" lang="ja-JP" altLang="en-US" sz="380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4" name="メモ 3">
            <a:extLst>
              <a:ext uri="{FF2B5EF4-FFF2-40B4-BE49-F238E27FC236}">
                <a16:creationId xmlns:a16="http://schemas.microsoft.com/office/drawing/2014/main" id="{EB167232-84D3-D44F-8095-F8C2D7726A8C}"/>
              </a:ext>
            </a:extLst>
          </p:cNvPr>
          <p:cNvSpPr/>
          <p:nvPr/>
        </p:nvSpPr>
        <p:spPr>
          <a:xfrm>
            <a:off x="1226049" y="2755650"/>
            <a:ext cx="1825375" cy="540000"/>
          </a:xfrm>
          <a:prstGeom prst="foldedCorner">
            <a:avLst>
              <a:gd name="adj" fmla="val 27955"/>
            </a:avLst>
          </a:prstGeom>
          <a:solidFill>
            <a:srgbClr val="F7CFC1"/>
          </a:solidFill>
          <a:ln w="25400" cap="rnd">
            <a:solidFill>
              <a:srgbClr val="E49E9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メモ 4">
            <a:extLst>
              <a:ext uri="{FF2B5EF4-FFF2-40B4-BE49-F238E27FC236}">
                <a16:creationId xmlns:a16="http://schemas.microsoft.com/office/drawing/2014/main" id="{724B2E93-999A-4045-8DAA-8E4FC9552084}"/>
              </a:ext>
            </a:extLst>
          </p:cNvPr>
          <p:cNvSpPr/>
          <p:nvPr/>
        </p:nvSpPr>
        <p:spPr>
          <a:xfrm>
            <a:off x="1226049" y="3399047"/>
            <a:ext cx="1311666" cy="540000"/>
          </a:xfrm>
          <a:prstGeom prst="foldedCorner">
            <a:avLst>
              <a:gd name="adj" fmla="val 27955"/>
            </a:avLst>
          </a:prstGeom>
          <a:solidFill>
            <a:srgbClr val="F7CFC1"/>
          </a:solidFill>
          <a:ln w="25400" cap="rnd">
            <a:solidFill>
              <a:srgbClr val="E49E9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25757CBC-9FF4-9B48-A210-902DB0B2A00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7313" y="3429000"/>
            <a:ext cx="1945468" cy="268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82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9376F7F-E485-EF46-A29E-92270118538F}"/>
              </a:ext>
            </a:extLst>
          </p:cNvPr>
          <p:cNvSpPr txBox="1"/>
          <p:nvPr/>
        </p:nvSpPr>
        <p:spPr>
          <a:xfrm>
            <a:off x="720000" y="1410648"/>
            <a:ext cx="10752646" cy="3770263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2400"/>
              </a:spcAft>
            </a:pPr>
            <a:r>
              <a:rPr lang="ja-JP" altLang="en-US" sz="3800">
                <a:solidFill>
                  <a:srgbClr val="0070C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どんな服を選べばいい？</a:t>
            </a:r>
            <a:endParaRPr lang="en-US" altLang="ja-JP" sz="3800" dirty="0">
              <a:solidFill>
                <a:srgbClr val="0070C0"/>
              </a:solidFill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 marL="468000" indent="-324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" altLang="ja-JP" sz="3800" dirty="0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en" altLang="ja-JP" sz="3800" dirty="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T.P.O.</a:t>
            </a:r>
            <a:r>
              <a:rPr lang="en" altLang="ja-JP" sz="3800" dirty="0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3800">
                <a:latin typeface="MS Gothic" panose="020B0609070205080204" pitchFamily="49" charset="-128"/>
                <a:ea typeface="MS Gothic" panose="020B0609070205080204" pitchFamily="49" charset="-128"/>
              </a:rPr>
              <a:t>を考えた衣服</a:t>
            </a:r>
          </a:p>
          <a:p>
            <a:pPr>
              <a:spcBef>
                <a:spcPts val="2400"/>
              </a:spcBef>
              <a:spcAft>
                <a:spcPts val="600"/>
              </a:spcAft>
            </a:pPr>
            <a:r>
              <a:rPr lang="en" altLang="ja-JP" sz="3800" dirty="0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en" altLang="ja-JP" sz="3800" dirty="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T.P.O.</a:t>
            </a:r>
            <a:r>
              <a:rPr lang="en" altLang="ja-JP" sz="3800" dirty="0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3800">
                <a:latin typeface="MS Gothic" panose="020B0609070205080204" pitchFamily="49" charset="-128"/>
                <a:ea typeface="MS Gothic" panose="020B0609070205080204" pitchFamily="49" charset="-128"/>
              </a:rPr>
              <a:t>を考えた衣服とは？</a:t>
            </a:r>
          </a:p>
          <a:p>
            <a:pPr>
              <a:spcAft>
                <a:spcPts val="600"/>
              </a:spcAft>
            </a:pPr>
            <a:r>
              <a:rPr lang="ja-JP" altLang="en-US" sz="3800">
                <a:latin typeface="MS Gothic" panose="020B0609070205080204" pitchFamily="49" charset="-128"/>
                <a:ea typeface="MS Gothic" panose="020B0609070205080204" pitchFamily="49" charset="-128"/>
              </a:rPr>
              <a:t>　</a:t>
            </a:r>
            <a:r>
              <a:rPr lang="en-US" altLang="ja-JP" sz="3800" dirty="0">
                <a:latin typeface="MS Gothic" panose="020B0609070205080204" pitchFamily="49" charset="-128"/>
                <a:ea typeface="MS Gothic" panose="020B0609070205080204" pitchFamily="49" charset="-128"/>
              </a:rPr>
              <a:t>…</a:t>
            </a:r>
            <a:r>
              <a:rPr lang="en" altLang="ja-JP" sz="3800" dirty="0">
                <a:latin typeface="MS Gothic" panose="020B0609070205080204" pitchFamily="49" charset="-128"/>
                <a:ea typeface="MS Gothic" panose="020B0609070205080204" pitchFamily="49" charset="-128"/>
              </a:rPr>
              <a:t>Time</a:t>
            </a:r>
            <a:r>
              <a:rPr lang="ja-JP" altLang="en" sz="3800">
                <a:latin typeface="MS Gothic" panose="020B0609070205080204" pitchFamily="49" charset="-128"/>
                <a:ea typeface="MS Gothic" panose="020B0609070205080204" pitchFamily="49" charset="-128"/>
              </a:rPr>
              <a:t>（</a:t>
            </a:r>
            <a:r>
              <a:rPr lang="ja-JP" altLang="en-US" sz="3800">
                <a:latin typeface="MS Gothic" panose="020B0609070205080204" pitchFamily="49" charset="-128"/>
                <a:ea typeface="MS Gothic" panose="020B0609070205080204" pitchFamily="49" charset="-128"/>
              </a:rPr>
              <a:t>時）、</a:t>
            </a:r>
            <a:r>
              <a:rPr lang="en" altLang="ja-JP" sz="3800" dirty="0">
                <a:latin typeface="MS Gothic" panose="020B0609070205080204" pitchFamily="49" charset="-128"/>
                <a:ea typeface="MS Gothic" panose="020B0609070205080204" pitchFamily="49" charset="-128"/>
              </a:rPr>
              <a:t>Place</a:t>
            </a:r>
            <a:r>
              <a:rPr lang="ja-JP" altLang="en" sz="3800">
                <a:latin typeface="MS Gothic" panose="020B0609070205080204" pitchFamily="49" charset="-128"/>
                <a:ea typeface="MS Gothic" panose="020B0609070205080204" pitchFamily="49" charset="-128"/>
              </a:rPr>
              <a:t>（</a:t>
            </a:r>
            <a:r>
              <a:rPr lang="ja-JP" altLang="en-US" sz="3800">
                <a:latin typeface="MS Gothic" panose="020B0609070205080204" pitchFamily="49" charset="-128"/>
                <a:ea typeface="MS Gothic" panose="020B0609070205080204" pitchFamily="49" charset="-128"/>
              </a:rPr>
              <a:t>場所）、</a:t>
            </a:r>
            <a:endParaRPr lang="en-US" altLang="ja-JP" sz="38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>
              <a:spcAft>
                <a:spcPts val="600"/>
              </a:spcAft>
            </a:pPr>
            <a:r>
              <a:rPr lang="ja-JP" altLang="en-US" sz="3800">
                <a:latin typeface="MS Gothic" panose="020B0609070205080204" pitchFamily="49" charset="-128"/>
                <a:ea typeface="MS Gothic" panose="020B0609070205080204" pitchFamily="49" charset="-128"/>
              </a:rPr>
              <a:t>　　</a:t>
            </a:r>
            <a:r>
              <a:rPr lang="en" altLang="ja-JP" sz="3800" dirty="0">
                <a:latin typeface="MS Gothic" panose="020B0609070205080204" pitchFamily="49" charset="-128"/>
                <a:ea typeface="MS Gothic" panose="020B0609070205080204" pitchFamily="49" charset="-128"/>
              </a:rPr>
              <a:t>Occasion</a:t>
            </a:r>
            <a:r>
              <a:rPr lang="ja-JP" altLang="en" sz="3800">
                <a:latin typeface="MS Gothic" panose="020B0609070205080204" pitchFamily="49" charset="-128"/>
                <a:ea typeface="MS Gothic" panose="020B0609070205080204" pitchFamily="49" charset="-128"/>
              </a:rPr>
              <a:t>（</a:t>
            </a:r>
            <a:r>
              <a:rPr lang="ja-JP" altLang="en-US" sz="3800">
                <a:latin typeface="MS Gothic" panose="020B0609070205080204" pitchFamily="49" charset="-128"/>
                <a:ea typeface="MS Gothic" panose="020B0609070205080204" pitchFamily="49" charset="-128"/>
              </a:rPr>
              <a:t>場合）にふさわしい衣服</a:t>
            </a:r>
            <a:endParaRPr kumimoji="1" lang="ja-JP" altLang="en-US" sz="380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3" name="メモ 2">
            <a:extLst>
              <a:ext uri="{FF2B5EF4-FFF2-40B4-BE49-F238E27FC236}">
                <a16:creationId xmlns:a16="http://schemas.microsoft.com/office/drawing/2014/main" id="{2663DD1C-E695-704A-BC9E-BE7E9BD43A1D}"/>
              </a:ext>
            </a:extLst>
          </p:cNvPr>
          <p:cNvSpPr/>
          <p:nvPr/>
        </p:nvSpPr>
        <p:spPr>
          <a:xfrm>
            <a:off x="1238036" y="2342949"/>
            <a:ext cx="1782565" cy="540000"/>
          </a:xfrm>
          <a:prstGeom prst="foldedCorner">
            <a:avLst>
              <a:gd name="adj" fmla="val 27955"/>
            </a:avLst>
          </a:prstGeom>
          <a:solidFill>
            <a:srgbClr val="F7CFC1"/>
          </a:solidFill>
          <a:ln w="25400" cap="rnd">
            <a:solidFill>
              <a:srgbClr val="E49E9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メモ 3">
            <a:extLst>
              <a:ext uri="{FF2B5EF4-FFF2-40B4-BE49-F238E27FC236}">
                <a16:creationId xmlns:a16="http://schemas.microsoft.com/office/drawing/2014/main" id="{FB28E950-BE03-C24A-B0C5-CEAAA3DFF1E5}"/>
              </a:ext>
            </a:extLst>
          </p:cNvPr>
          <p:cNvSpPr/>
          <p:nvPr/>
        </p:nvSpPr>
        <p:spPr>
          <a:xfrm>
            <a:off x="817651" y="3316346"/>
            <a:ext cx="1782565" cy="540000"/>
          </a:xfrm>
          <a:prstGeom prst="foldedCorner">
            <a:avLst>
              <a:gd name="adj" fmla="val 27955"/>
            </a:avLst>
          </a:prstGeom>
          <a:solidFill>
            <a:srgbClr val="F7CFC1"/>
          </a:solidFill>
          <a:ln w="25400" cap="rnd">
            <a:solidFill>
              <a:srgbClr val="E49E9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8541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6FA296E-3FC0-3C46-8C3C-B201532A0EDF}"/>
              </a:ext>
            </a:extLst>
          </p:cNvPr>
          <p:cNvSpPr txBox="1"/>
          <p:nvPr/>
        </p:nvSpPr>
        <p:spPr>
          <a:xfrm>
            <a:off x="720000" y="1410647"/>
            <a:ext cx="8290436" cy="3231654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2400"/>
              </a:spcAft>
            </a:pPr>
            <a:r>
              <a:rPr lang="ja-JP" altLang="en-US" sz="3800">
                <a:solidFill>
                  <a:srgbClr val="00B05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妊婦の場合は</a:t>
            </a:r>
            <a:r>
              <a:rPr lang="en-US" altLang="ja-JP" sz="3800" dirty="0">
                <a:solidFill>
                  <a:srgbClr val="00B05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…</a:t>
            </a:r>
          </a:p>
          <a:p>
            <a:pPr>
              <a:spcAft>
                <a:spcPts val="600"/>
              </a:spcAft>
            </a:pPr>
            <a:r>
              <a:rPr lang="ja-JP" altLang="en-US" sz="3800">
                <a:latin typeface="MS Gothic" panose="020B0609070205080204" pitchFamily="49" charset="-128"/>
                <a:ea typeface="MS Gothic" panose="020B0609070205080204" pitchFamily="49" charset="-128"/>
              </a:rPr>
              <a:t>だんだんとお腹が大きくなるので、</a:t>
            </a:r>
            <a:r>
              <a:rPr lang="en-US" altLang="ja-JP" sz="3800" dirty="0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380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胎児</a:t>
            </a:r>
            <a:r>
              <a:rPr lang="en-US" altLang="ja-JP" sz="3800" dirty="0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3800">
                <a:latin typeface="MS Gothic" panose="020B0609070205080204" pitchFamily="49" charset="-128"/>
                <a:ea typeface="MS Gothic" panose="020B0609070205080204" pitchFamily="49" charset="-128"/>
              </a:rPr>
              <a:t>や自分のからだに負担がかからないように、</a:t>
            </a:r>
            <a:r>
              <a:rPr lang="en-US" altLang="ja-JP" sz="3800" dirty="0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380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お腹</a:t>
            </a:r>
            <a:r>
              <a:rPr lang="en-US" altLang="ja-JP" sz="3800" dirty="0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3800">
                <a:latin typeface="MS Gothic" panose="020B0609070205080204" pitchFamily="49" charset="-128"/>
                <a:ea typeface="MS Gothic" panose="020B0609070205080204" pitchFamily="49" charset="-128"/>
              </a:rPr>
              <a:t>を締め付けない衣服が必要。</a:t>
            </a:r>
            <a:endParaRPr kumimoji="1" lang="ja-JP" altLang="en-US" sz="380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3" name="メモ 2">
            <a:extLst>
              <a:ext uri="{FF2B5EF4-FFF2-40B4-BE49-F238E27FC236}">
                <a16:creationId xmlns:a16="http://schemas.microsoft.com/office/drawing/2014/main" id="{70C87D54-B91E-E047-9585-DA0BB34F8077}"/>
              </a:ext>
            </a:extLst>
          </p:cNvPr>
          <p:cNvSpPr/>
          <p:nvPr/>
        </p:nvSpPr>
        <p:spPr>
          <a:xfrm>
            <a:off x="567543" y="2977393"/>
            <a:ext cx="1289406" cy="540000"/>
          </a:xfrm>
          <a:prstGeom prst="foldedCorner">
            <a:avLst>
              <a:gd name="adj" fmla="val 27955"/>
            </a:avLst>
          </a:prstGeom>
          <a:solidFill>
            <a:srgbClr val="F7CFC1"/>
          </a:solidFill>
          <a:ln w="25400" cap="rnd">
            <a:solidFill>
              <a:srgbClr val="E49E9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510EA2D0-AB3F-0C4E-B248-CFCCDBF7E5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8472" y="2755144"/>
            <a:ext cx="1782564" cy="3312484"/>
          </a:xfrm>
          <a:prstGeom prst="rect">
            <a:avLst/>
          </a:prstGeom>
        </p:spPr>
      </p:pic>
      <p:sp>
        <p:nvSpPr>
          <p:cNvPr id="5" name="メモ 4">
            <a:extLst>
              <a:ext uri="{FF2B5EF4-FFF2-40B4-BE49-F238E27FC236}">
                <a16:creationId xmlns:a16="http://schemas.microsoft.com/office/drawing/2014/main" id="{C2D4585B-E269-EF48-B90B-2F398440F74F}"/>
              </a:ext>
            </a:extLst>
          </p:cNvPr>
          <p:cNvSpPr/>
          <p:nvPr/>
        </p:nvSpPr>
        <p:spPr>
          <a:xfrm>
            <a:off x="3575812" y="3517393"/>
            <a:ext cx="1289406" cy="540000"/>
          </a:xfrm>
          <a:prstGeom prst="foldedCorner">
            <a:avLst>
              <a:gd name="adj" fmla="val 27955"/>
            </a:avLst>
          </a:prstGeom>
          <a:solidFill>
            <a:srgbClr val="F7CFC1"/>
          </a:solidFill>
          <a:ln w="25400" cap="rnd">
            <a:solidFill>
              <a:srgbClr val="E49E9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5918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EA10C71-42CA-D744-A4AF-B7A93D28AD4A}"/>
              </a:ext>
            </a:extLst>
          </p:cNvPr>
          <p:cNvSpPr txBox="1"/>
          <p:nvPr/>
        </p:nvSpPr>
        <p:spPr>
          <a:xfrm>
            <a:off x="720001" y="540000"/>
            <a:ext cx="10800000" cy="553998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ja-JP" altLang="en-US" sz="3600">
                <a:solidFill>
                  <a:srgbClr val="00B05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（</a:t>
            </a:r>
            <a:r>
              <a:rPr lang="en-US" altLang="ja-JP" sz="3600" dirty="0">
                <a:solidFill>
                  <a:srgbClr val="00B05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5</a:t>
            </a:r>
            <a:r>
              <a:rPr lang="ja-JP" altLang="en-US" sz="3600">
                <a:solidFill>
                  <a:srgbClr val="00B05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）高齢期の衣服</a:t>
            </a:r>
            <a:endParaRPr kumimoji="1" lang="ja-JP" altLang="en-US" sz="3600">
              <a:solidFill>
                <a:srgbClr val="00B050"/>
              </a:solidFill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BD22A0C-2275-6A41-8ED3-BB71C9582F63}"/>
              </a:ext>
            </a:extLst>
          </p:cNvPr>
          <p:cNvSpPr txBox="1"/>
          <p:nvPr/>
        </p:nvSpPr>
        <p:spPr>
          <a:xfrm>
            <a:off x="720000" y="1575034"/>
            <a:ext cx="10752646" cy="2139047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2400"/>
              </a:spcAft>
            </a:pPr>
            <a:r>
              <a:rPr lang="ja-JP" altLang="en-US" sz="3800">
                <a:latin typeface="MS Gothic" panose="020B0609070205080204" pitchFamily="49" charset="-128"/>
                <a:ea typeface="MS Gothic" panose="020B0609070205080204" pitchFamily="49" charset="-128"/>
              </a:rPr>
              <a:t>どんな時期？</a:t>
            </a:r>
            <a:endParaRPr lang="en-US" altLang="ja-JP" sz="38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 marL="468000" indent="-324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ja-JP" sz="3800" dirty="0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380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老化</a:t>
            </a:r>
            <a:r>
              <a:rPr lang="en-US" altLang="ja-JP" sz="3800" dirty="0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3800">
                <a:latin typeface="MS Gothic" panose="020B0609070205080204" pitchFamily="49" charset="-128"/>
                <a:ea typeface="MS Gothic" panose="020B0609070205080204" pitchFamily="49" charset="-128"/>
              </a:rPr>
              <a:t>によって体型が変化する</a:t>
            </a:r>
          </a:p>
          <a:p>
            <a:pPr marL="468000" indent="-324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ja-JP" altLang="en-US" sz="3800">
                <a:latin typeface="MS Gothic" panose="020B0609070205080204" pitchFamily="49" charset="-128"/>
                <a:ea typeface="MS Gothic" panose="020B0609070205080204" pitchFamily="49" charset="-128"/>
              </a:rPr>
              <a:t>からだの動きが鈍くなる</a:t>
            </a:r>
            <a:endParaRPr kumimoji="1" lang="ja-JP" altLang="en-US" sz="380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4" name="メモ 3">
            <a:extLst>
              <a:ext uri="{FF2B5EF4-FFF2-40B4-BE49-F238E27FC236}">
                <a16:creationId xmlns:a16="http://schemas.microsoft.com/office/drawing/2014/main" id="{4797102A-419D-D24C-AF56-1D5EDD948F9A}"/>
              </a:ext>
            </a:extLst>
          </p:cNvPr>
          <p:cNvSpPr/>
          <p:nvPr/>
        </p:nvSpPr>
        <p:spPr>
          <a:xfrm>
            <a:off x="1246598" y="2515603"/>
            <a:ext cx="1291119" cy="540000"/>
          </a:xfrm>
          <a:prstGeom prst="foldedCorner">
            <a:avLst>
              <a:gd name="adj" fmla="val 27955"/>
            </a:avLst>
          </a:prstGeom>
          <a:solidFill>
            <a:srgbClr val="F7CFC1"/>
          </a:solidFill>
          <a:ln w="25400" cap="rnd">
            <a:solidFill>
              <a:srgbClr val="E49E9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007DC61E-C9BB-B84C-A3A9-ECE09D8BE74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6720" y="2887636"/>
            <a:ext cx="2578682" cy="3160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921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6D63D77-1B40-8848-9C48-663F86279388}"/>
              </a:ext>
            </a:extLst>
          </p:cNvPr>
          <p:cNvSpPr txBox="1"/>
          <p:nvPr/>
        </p:nvSpPr>
        <p:spPr>
          <a:xfrm>
            <a:off x="720000" y="1801066"/>
            <a:ext cx="10752646" cy="2800767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2400"/>
              </a:spcAft>
            </a:pPr>
            <a:r>
              <a:rPr lang="ja-JP" altLang="en-US" sz="3800">
                <a:solidFill>
                  <a:srgbClr val="0070C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どんな服を選べばいい？</a:t>
            </a:r>
            <a:endParaRPr lang="en-US" altLang="ja-JP" sz="3800" dirty="0">
              <a:solidFill>
                <a:srgbClr val="0070C0"/>
              </a:solidFill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 marL="468000" indent="-324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ja-JP" sz="3800" dirty="0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380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着脱</a:t>
            </a:r>
            <a:r>
              <a:rPr lang="en-US" altLang="ja-JP" sz="3800" dirty="0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3800">
                <a:latin typeface="MS Gothic" panose="020B0609070205080204" pitchFamily="49" charset="-128"/>
                <a:ea typeface="MS Gothic" panose="020B0609070205080204" pitchFamily="49" charset="-128"/>
              </a:rPr>
              <a:t>や温度調整がしやすい衣服</a:t>
            </a:r>
          </a:p>
          <a:p>
            <a:pPr marL="468000" indent="-324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ja-JP" sz="3800" dirty="0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380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老化</a:t>
            </a:r>
            <a:r>
              <a:rPr lang="en-US" altLang="ja-JP" sz="3800" dirty="0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3800">
                <a:latin typeface="MS Gothic" panose="020B0609070205080204" pitchFamily="49" charset="-128"/>
                <a:ea typeface="MS Gothic" panose="020B0609070205080204" pitchFamily="49" charset="-128"/>
              </a:rPr>
              <a:t>によって変化した体型をカバーする衣服</a:t>
            </a:r>
          </a:p>
          <a:p>
            <a:pPr marL="468000" indent="-324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ja-JP" altLang="en-US" sz="3800">
                <a:latin typeface="MS Gothic" panose="020B0609070205080204" pitchFamily="49" charset="-128"/>
                <a:ea typeface="MS Gothic" panose="020B0609070205080204" pitchFamily="49" charset="-128"/>
              </a:rPr>
              <a:t>年を重ねても楽しんで着られる衣服</a:t>
            </a:r>
            <a:endParaRPr kumimoji="1" lang="ja-JP" altLang="en-US" sz="380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3" name="メモ 2">
            <a:extLst>
              <a:ext uri="{FF2B5EF4-FFF2-40B4-BE49-F238E27FC236}">
                <a16:creationId xmlns:a16="http://schemas.microsoft.com/office/drawing/2014/main" id="{F1407CCE-F85A-484B-931D-E405F886CFA9}"/>
              </a:ext>
            </a:extLst>
          </p:cNvPr>
          <p:cNvSpPr/>
          <p:nvPr/>
        </p:nvSpPr>
        <p:spPr>
          <a:xfrm>
            <a:off x="1226051" y="2733367"/>
            <a:ext cx="1311666" cy="540000"/>
          </a:xfrm>
          <a:prstGeom prst="foldedCorner">
            <a:avLst>
              <a:gd name="adj" fmla="val 27955"/>
            </a:avLst>
          </a:prstGeom>
          <a:solidFill>
            <a:srgbClr val="F7CFC1"/>
          </a:solidFill>
          <a:ln w="25400" cap="rnd">
            <a:solidFill>
              <a:srgbClr val="E49E9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メモ 3">
            <a:extLst>
              <a:ext uri="{FF2B5EF4-FFF2-40B4-BE49-F238E27FC236}">
                <a16:creationId xmlns:a16="http://schemas.microsoft.com/office/drawing/2014/main" id="{119D4076-08C9-6446-B406-371F78A180CB}"/>
              </a:ext>
            </a:extLst>
          </p:cNvPr>
          <p:cNvSpPr/>
          <p:nvPr/>
        </p:nvSpPr>
        <p:spPr>
          <a:xfrm>
            <a:off x="1227763" y="3401187"/>
            <a:ext cx="1311666" cy="540000"/>
          </a:xfrm>
          <a:prstGeom prst="foldedCorner">
            <a:avLst>
              <a:gd name="adj" fmla="val 27955"/>
            </a:avLst>
          </a:prstGeom>
          <a:solidFill>
            <a:srgbClr val="F7CFC1"/>
          </a:solidFill>
          <a:ln w="25400" cap="rnd">
            <a:solidFill>
              <a:srgbClr val="E49E9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2014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5052B546-E6B7-794E-AB98-573C5C9DC5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00" y="539999"/>
            <a:ext cx="10752000" cy="72321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CADA59A-7B3F-8D42-A667-C5E558435AE5}"/>
              </a:ext>
            </a:extLst>
          </p:cNvPr>
          <p:cNvSpPr txBox="1"/>
          <p:nvPr/>
        </p:nvSpPr>
        <p:spPr>
          <a:xfrm>
            <a:off x="1266092" y="533381"/>
            <a:ext cx="10205908" cy="677108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ja-JP" altLang="en-US" sz="4400">
                <a:latin typeface="MS Gothic" panose="020B0609070205080204" pitchFamily="49" charset="-128"/>
                <a:ea typeface="MS Gothic" panose="020B0609070205080204" pitchFamily="49" charset="-128"/>
              </a:rPr>
              <a:t>④衣服と安全</a:t>
            </a:r>
            <a:endParaRPr kumimoji="1" lang="ja-JP" altLang="en-US" sz="440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0AC1F95-2D07-E240-98E5-F9836D47983A}"/>
              </a:ext>
            </a:extLst>
          </p:cNvPr>
          <p:cNvSpPr txBox="1"/>
          <p:nvPr/>
        </p:nvSpPr>
        <p:spPr>
          <a:xfrm>
            <a:off x="720000" y="1708078"/>
            <a:ext cx="10752646" cy="2492990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ja-JP" altLang="en-US" sz="5400">
                <a:latin typeface="MS Gothic" panose="020B0609070205080204" pitchFamily="49" charset="-128"/>
                <a:ea typeface="MS Gothic" panose="020B0609070205080204" pitchFamily="49" charset="-128"/>
              </a:rPr>
              <a:t>多くの機能がある衣服だが、</a:t>
            </a:r>
            <a:endParaRPr lang="en-US" altLang="ja-JP" sz="54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r>
              <a:rPr lang="ja-JP" altLang="en-US" sz="5400">
                <a:latin typeface="MS Gothic" panose="020B0609070205080204" pitchFamily="49" charset="-128"/>
                <a:ea typeface="MS Gothic" panose="020B0609070205080204" pitchFamily="49" charset="-128"/>
              </a:rPr>
              <a:t>衣服着用によってトラブルになることがある。</a:t>
            </a:r>
            <a:endParaRPr kumimoji="1" lang="ja-JP" altLang="en-US" sz="540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605DDE11-2F46-B046-A9FB-12F750E3FAE7}"/>
              </a:ext>
            </a:extLst>
          </p:cNvPr>
          <p:cNvGrpSpPr/>
          <p:nvPr/>
        </p:nvGrpSpPr>
        <p:grpSpPr>
          <a:xfrm>
            <a:off x="6401419" y="4009054"/>
            <a:ext cx="3160185" cy="977900"/>
            <a:chOff x="4072821" y="3985169"/>
            <a:chExt cx="3160185" cy="977900"/>
          </a:xfrm>
        </p:grpSpPr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1CC08E48-989B-CC4B-9BE4-32F83B6B75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72821" y="3985169"/>
              <a:ext cx="3160185" cy="977900"/>
            </a:xfrm>
            <a:prstGeom prst="rect">
              <a:avLst/>
            </a:prstGeom>
          </p:spPr>
        </p:pic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79DF233E-F47E-6345-92AA-1C1257ADF65A}"/>
                </a:ext>
              </a:extLst>
            </p:cNvPr>
            <p:cNvSpPr txBox="1"/>
            <p:nvPr/>
          </p:nvSpPr>
          <p:spPr>
            <a:xfrm>
              <a:off x="4189654" y="4112444"/>
              <a:ext cx="2502703" cy="707886"/>
            </a:xfrm>
            <a:prstGeom prst="rect">
              <a:avLst/>
            </a:prstGeom>
            <a:noFill/>
            <a:effectLst/>
          </p:spPr>
          <p:txBody>
            <a:bodyPr wrap="square" rtlCol="0" anchor="t" anchorCtr="0">
              <a:spAutoFit/>
            </a:bodyPr>
            <a:lstStyle/>
            <a:p>
              <a:r>
                <a:rPr lang="ja-JP" altLang="en-US" sz="2000">
                  <a:latin typeface="MS Gothic" panose="020B0609070205080204" pitchFamily="49" charset="-128"/>
                  <a:ea typeface="MS Gothic" panose="020B0609070205080204" pitchFamily="49" charset="-128"/>
                </a:rPr>
                <a:t>どんなトラブルが</a:t>
              </a:r>
            </a:p>
            <a:p>
              <a:r>
                <a:rPr lang="ja-JP" altLang="en-US" sz="2000">
                  <a:latin typeface="MS Gothic" panose="020B0609070205080204" pitchFamily="49" charset="-128"/>
                  <a:ea typeface="MS Gothic" panose="020B0609070205080204" pitchFamily="49" charset="-128"/>
                </a:rPr>
                <a:t>考えられるだろう？</a:t>
              </a:r>
              <a:endParaRPr kumimoji="1" lang="ja-JP" altLang="en-US" sz="2000" dirty="0">
                <a:latin typeface="MS Gothic" panose="020B0609070205080204" pitchFamily="49" charset="-128"/>
                <a:ea typeface="MS Gothic" panose="020B0609070205080204" pitchFamily="49" charset="-128"/>
              </a:endParaRPr>
            </a:p>
          </p:txBody>
        </p:sp>
      </p:grpSp>
      <p:pic>
        <p:nvPicPr>
          <p:cNvPr id="9" name="図 8">
            <a:extLst>
              <a:ext uri="{FF2B5EF4-FFF2-40B4-BE49-F238E27FC236}">
                <a16:creationId xmlns:a16="http://schemas.microsoft.com/office/drawing/2014/main" id="{B96B5EB4-B01E-744C-98DC-D44371EEB61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1964" y="3578864"/>
            <a:ext cx="1824674" cy="2739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157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2DB45FA0-58EA-594F-ACF2-97E593DD8F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00" y="539999"/>
            <a:ext cx="10752000" cy="723214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B0776FC-9FB2-B34A-884D-FD81DA30F0A6}"/>
              </a:ext>
            </a:extLst>
          </p:cNvPr>
          <p:cNvSpPr txBox="1"/>
          <p:nvPr/>
        </p:nvSpPr>
        <p:spPr>
          <a:xfrm>
            <a:off x="1266092" y="533381"/>
            <a:ext cx="10205908" cy="677108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ja-JP" altLang="en-US" sz="4400">
                <a:latin typeface="MS Gothic" panose="020B0609070205080204" pitchFamily="49" charset="-128"/>
                <a:ea typeface="MS Gothic" panose="020B0609070205080204" pitchFamily="49" charset="-128"/>
              </a:rPr>
              <a:t>①衣服を着る理由</a:t>
            </a:r>
            <a:endParaRPr kumimoji="1" lang="ja-JP" altLang="en-US" sz="440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E5470DC-F089-5144-A171-57B33F9D169C}"/>
              </a:ext>
            </a:extLst>
          </p:cNvPr>
          <p:cNvSpPr txBox="1"/>
          <p:nvPr/>
        </p:nvSpPr>
        <p:spPr>
          <a:xfrm>
            <a:off x="720000" y="2192321"/>
            <a:ext cx="10752646" cy="830997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ja-JP" altLang="en-US" sz="5400">
                <a:latin typeface="MS Gothic" panose="020B0609070205080204" pitchFamily="49" charset="-128"/>
                <a:ea typeface="MS Gothic" panose="020B0609070205080204" pitchFamily="49" charset="-128"/>
              </a:rPr>
              <a:t>あなたはなぜ、服を着る？</a:t>
            </a:r>
            <a:endParaRPr kumimoji="1" lang="ja-JP" altLang="en-US" sz="540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C29F629D-4EF0-3D44-B68C-299E1685CBF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2071" y="3301997"/>
            <a:ext cx="1915160" cy="3032760"/>
          </a:xfrm>
          <a:prstGeom prst="rect">
            <a:avLst/>
          </a:prstGeom>
        </p:spPr>
      </p:pic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8499C94F-7CA7-F64B-A893-44FCE91A3968}"/>
              </a:ext>
            </a:extLst>
          </p:cNvPr>
          <p:cNvGrpSpPr/>
          <p:nvPr/>
        </p:nvGrpSpPr>
        <p:grpSpPr>
          <a:xfrm>
            <a:off x="5926296" y="3770345"/>
            <a:ext cx="3160185" cy="977900"/>
            <a:chOff x="4072821" y="3985169"/>
            <a:chExt cx="3160185" cy="977900"/>
          </a:xfrm>
        </p:grpSpPr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8BF6A183-738A-E848-92FE-E1C59743BAA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72821" y="3985169"/>
              <a:ext cx="3160185" cy="977900"/>
            </a:xfrm>
            <a:prstGeom prst="rect">
              <a:avLst/>
            </a:prstGeom>
          </p:spPr>
        </p:pic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3EF7EB53-72A2-5F4A-A235-928C42009CAA}"/>
                </a:ext>
              </a:extLst>
            </p:cNvPr>
            <p:cNvSpPr txBox="1"/>
            <p:nvPr/>
          </p:nvSpPr>
          <p:spPr>
            <a:xfrm>
              <a:off x="4189654" y="4112444"/>
              <a:ext cx="2502703" cy="707886"/>
            </a:xfrm>
            <a:prstGeom prst="rect">
              <a:avLst/>
            </a:prstGeom>
            <a:noFill/>
            <a:effectLst/>
          </p:spPr>
          <p:txBody>
            <a:bodyPr wrap="square" rtlCol="0" anchor="t" anchorCtr="0">
              <a:spAutoFit/>
            </a:bodyPr>
            <a:lstStyle/>
            <a:p>
              <a:r>
                <a:rPr lang="ja-JP" altLang="en-US" sz="2000">
                  <a:latin typeface="MS Gothic" panose="020B0609070205080204" pitchFamily="49" charset="-128"/>
                  <a:ea typeface="MS Gothic" panose="020B0609070205080204" pitchFamily="49" charset="-128"/>
                </a:rPr>
                <a:t>服を着ないとどんな不都合があるかな。</a:t>
              </a:r>
              <a:endParaRPr kumimoji="1" lang="ja-JP" altLang="en-US" sz="2000" dirty="0">
                <a:latin typeface="MS Gothic" panose="020B0609070205080204" pitchFamily="49" charset="-128"/>
                <a:ea typeface="MS Gothic" panose="020B0609070205080204" pitchFamily="49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84838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35528C7-7192-EC42-8EB8-880BC57CC5F1}"/>
              </a:ext>
            </a:extLst>
          </p:cNvPr>
          <p:cNvSpPr txBox="1"/>
          <p:nvPr/>
        </p:nvSpPr>
        <p:spPr>
          <a:xfrm>
            <a:off x="720000" y="640087"/>
            <a:ext cx="10752646" cy="5262979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pPr marL="468000" indent="-324000">
              <a:buFont typeface="Arial" panose="020B0604020202020204" pitchFamily="34" charset="0"/>
              <a:buChar char="•"/>
            </a:pPr>
            <a:r>
              <a:rPr lang="ja-JP" altLang="en-US" sz="3800">
                <a:latin typeface="MS Gothic" panose="020B0609070205080204" pitchFamily="49" charset="-128"/>
                <a:ea typeface="MS Gothic" panose="020B0609070205080204" pitchFamily="49" charset="-128"/>
              </a:rPr>
              <a:t>すその長い衣服がエスカレーターや電車のドアに挟まれてけがをする</a:t>
            </a:r>
          </a:p>
          <a:p>
            <a:pPr marL="468000" indent="-324000">
              <a:buFont typeface="Arial" panose="020B0604020202020204" pitchFamily="34" charset="0"/>
              <a:buChar char="•"/>
            </a:pPr>
            <a:r>
              <a:rPr lang="ja-JP" altLang="en-US" sz="3800">
                <a:latin typeface="MS Gothic" panose="020B0609070205080204" pitchFamily="49" charset="-128"/>
                <a:ea typeface="MS Gothic" panose="020B0609070205080204" pitchFamily="49" charset="-128"/>
              </a:rPr>
              <a:t>子供服のフードやひもが遊具やドアノブに引っかかり窒息する事故が起こる</a:t>
            </a:r>
          </a:p>
          <a:p>
            <a:pPr marL="468000" indent="-324000">
              <a:buFont typeface="Arial" panose="020B0604020202020204" pitchFamily="34" charset="0"/>
              <a:buChar char="•"/>
            </a:pPr>
            <a:r>
              <a:rPr lang="ja-JP" altLang="en-US" sz="3800">
                <a:latin typeface="MS Gothic" panose="020B0609070205080204" pitchFamily="49" charset="-128"/>
                <a:ea typeface="MS Gothic" panose="020B0609070205080204" pitchFamily="49" charset="-128"/>
              </a:rPr>
              <a:t>衣服素材によってアレルギーを起こす</a:t>
            </a:r>
          </a:p>
          <a:p>
            <a:pPr marL="468000" indent="-324000">
              <a:buFont typeface="Arial" panose="020B0604020202020204" pitchFamily="34" charset="0"/>
              <a:buChar char="•"/>
            </a:pPr>
            <a:r>
              <a:rPr lang="ja-JP" altLang="en-US" sz="3800">
                <a:latin typeface="MS Gothic" panose="020B0609070205080204" pitchFamily="49" charset="-128"/>
                <a:ea typeface="MS Gothic" panose="020B0609070205080204" pitchFamily="49" charset="-128"/>
              </a:rPr>
              <a:t>衣服の擦れや加工剤などでかぶれや炎症が起こる</a:t>
            </a:r>
          </a:p>
          <a:p>
            <a:pPr marL="468000" indent="-324000">
              <a:buFont typeface="Arial" panose="020B0604020202020204" pitchFamily="34" charset="0"/>
              <a:buChar char="•"/>
            </a:pPr>
            <a:r>
              <a:rPr lang="ja-JP" altLang="en-US" sz="3800">
                <a:latin typeface="MS Gothic" panose="020B0609070205080204" pitchFamily="49" charset="-128"/>
                <a:ea typeface="MS Gothic" panose="020B0609070205080204" pitchFamily="49" charset="-128"/>
              </a:rPr>
              <a:t>汚れた衣服で細菌が繁殖して皮膚病になる</a:t>
            </a:r>
          </a:p>
          <a:p>
            <a:pPr marL="144000"/>
            <a:r>
              <a:rPr lang="ja-JP" altLang="en-US" sz="3800">
                <a:latin typeface="MS Gothic" panose="020B0609070205080204" pitchFamily="49" charset="-128"/>
                <a:ea typeface="MS Gothic" panose="020B0609070205080204" pitchFamily="49" charset="-128"/>
              </a:rPr>
              <a:t>　　　　　　　　　　　　　　　　　　　</a:t>
            </a:r>
            <a:r>
              <a:rPr lang="en-US" altLang="ja-JP" sz="3800" dirty="0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3800">
                <a:latin typeface="MS Gothic" panose="020B0609070205080204" pitchFamily="49" charset="-128"/>
                <a:ea typeface="MS Gothic" panose="020B0609070205080204" pitchFamily="49" charset="-128"/>
              </a:rPr>
              <a:t>など</a:t>
            </a:r>
            <a:endParaRPr kumimoji="1" lang="ja-JP" altLang="en-US" sz="380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43719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6EA0960-E10F-0B47-8C40-2C9BE70D24C7}"/>
              </a:ext>
            </a:extLst>
          </p:cNvPr>
          <p:cNvSpPr txBox="1"/>
          <p:nvPr/>
        </p:nvSpPr>
        <p:spPr>
          <a:xfrm>
            <a:off x="720001" y="540000"/>
            <a:ext cx="10800000" cy="553998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ja-JP" altLang="en-US" sz="3600">
                <a:latin typeface="MS Gothic" panose="020B0609070205080204" pitchFamily="49" charset="-128"/>
                <a:ea typeface="MS Gothic" panose="020B0609070205080204" pitchFamily="49" charset="-128"/>
              </a:rPr>
              <a:t>（</a:t>
            </a:r>
            <a:r>
              <a:rPr lang="en-US" altLang="ja-JP" sz="3600" dirty="0">
                <a:latin typeface="MS Gothic" panose="020B0609070205080204" pitchFamily="49" charset="-128"/>
                <a:ea typeface="MS Gothic" panose="020B0609070205080204" pitchFamily="49" charset="-128"/>
              </a:rPr>
              <a:t>1</a:t>
            </a:r>
            <a:r>
              <a:rPr lang="ja-JP" altLang="en-US" sz="3600">
                <a:latin typeface="MS Gothic" panose="020B0609070205080204" pitchFamily="49" charset="-128"/>
                <a:ea typeface="MS Gothic" panose="020B0609070205080204" pitchFamily="49" charset="-128"/>
              </a:rPr>
              <a:t>）衣服の起源のさまざまな説（例）</a:t>
            </a:r>
            <a:endParaRPr kumimoji="1" lang="ja-JP" altLang="en-US" sz="360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2D71A580-A562-2F40-99CF-4DB0F3E84C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680" y="1669835"/>
            <a:ext cx="10454640" cy="398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293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AE0AB5B6-2C34-FD4C-A7E9-28C61BCB25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00" y="539999"/>
            <a:ext cx="10752000" cy="72321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3DC2655-877B-574A-8741-C041EE3AA812}"/>
              </a:ext>
            </a:extLst>
          </p:cNvPr>
          <p:cNvSpPr txBox="1"/>
          <p:nvPr/>
        </p:nvSpPr>
        <p:spPr>
          <a:xfrm>
            <a:off x="1266092" y="533381"/>
            <a:ext cx="10205908" cy="677108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ja-JP" altLang="en-US" sz="4400">
                <a:latin typeface="MS Gothic" panose="020B0609070205080204" pitchFamily="49" charset="-128"/>
                <a:ea typeface="MS Gothic" panose="020B0609070205080204" pitchFamily="49" charset="-128"/>
              </a:rPr>
              <a:t>②衣服の機能</a:t>
            </a:r>
            <a:endParaRPr kumimoji="1" lang="ja-JP" altLang="en-US" sz="440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1420B7A-E2F7-A54E-9ED2-C119F4F56519}"/>
              </a:ext>
            </a:extLst>
          </p:cNvPr>
          <p:cNvSpPr txBox="1"/>
          <p:nvPr/>
        </p:nvSpPr>
        <p:spPr>
          <a:xfrm>
            <a:off x="720000" y="2690471"/>
            <a:ext cx="10752646" cy="1661993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ja-JP" altLang="en-US" sz="5400">
                <a:latin typeface="MS Gothic" panose="020B0609070205080204" pitchFamily="49" charset="-128"/>
                <a:ea typeface="MS Gothic" panose="020B0609070205080204" pitchFamily="49" charset="-128"/>
              </a:rPr>
              <a:t>衣服には大きく分けて</a:t>
            </a:r>
            <a:endParaRPr lang="en-US" altLang="ja-JP" sz="54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r>
              <a:rPr lang="en-US" altLang="ja-JP" sz="5400" dirty="0">
                <a:latin typeface="MS Gothic" panose="020B0609070205080204" pitchFamily="49" charset="-128"/>
                <a:ea typeface="MS Gothic" panose="020B0609070205080204" pitchFamily="49" charset="-128"/>
              </a:rPr>
              <a:t>3</a:t>
            </a:r>
            <a:r>
              <a:rPr lang="ja-JP" altLang="en-US" sz="5400">
                <a:latin typeface="MS Gothic" panose="020B0609070205080204" pitchFamily="49" charset="-128"/>
                <a:ea typeface="MS Gothic" panose="020B0609070205080204" pitchFamily="49" charset="-128"/>
              </a:rPr>
              <a:t>つの機能がある。</a:t>
            </a:r>
            <a:endParaRPr kumimoji="1" lang="ja-JP" altLang="en-US" sz="540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2048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637251B-A901-3449-B41B-9A278553C5DA}"/>
              </a:ext>
            </a:extLst>
          </p:cNvPr>
          <p:cNvSpPr txBox="1"/>
          <p:nvPr/>
        </p:nvSpPr>
        <p:spPr>
          <a:xfrm>
            <a:off x="720000" y="539998"/>
            <a:ext cx="9238191" cy="830997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ja-JP" altLang="en-US" sz="5400">
                <a:latin typeface="MS Gothic" panose="020B0609070205080204" pitchFamily="49" charset="-128"/>
                <a:ea typeface="MS Gothic" panose="020B0609070205080204" pitchFamily="49" charset="-128"/>
              </a:rPr>
              <a:t>（</a:t>
            </a:r>
            <a:r>
              <a:rPr lang="en-US" altLang="ja-JP" sz="5400" dirty="0">
                <a:latin typeface="MS Gothic" panose="020B0609070205080204" pitchFamily="49" charset="-128"/>
                <a:ea typeface="MS Gothic" panose="020B0609070205080204" pitchFamily="49" charset="-128"/>
              </a:rPr>
              <a:t>1</a:t>
            </a:r>
            <a:r>
              <a:rPr lang="ja-JP" altLang="en-US" sz="5400">
                <a:latin typeface="MS Gothic" panose="020B0609070205080204" pitchFamily="49" charset="-128"/>
                <a:ea typeface="MS Gothic" panose="020B0609070205080204" pitchFamily="49" charset="-128"/>
              </a:rPr>
              <a:t>）</a:t>
            </a:r>
            <a:r>
              <a:rPr lang="ja-JP" altLang="en-US" sz="540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保健衛生</a:t>
            </a:r>
            <a:r>
              <a:rPr lang="en-US" altLang="ja-JP" sz="5400" dirty="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5400">
                <a:latin typeface="MS Gothic" panose="020B0609070205080204" pitchFamily="49" charset="-128"/>
                <a:ea typeface="MS Gothic" panose="020B0609070205080204" pitchFamily="49" charset="-128"/>
              </a:rPr>
              <a:t>上の機能</a:t>
            </a:r>
            <a:endParaRPr kumimoji="1" lang="ja-JP" altLang="en-US" sz="540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437B989-BC2E-CC42-AA26-AE727471A22A}"/>
              </a:ext>
            </a:extLst>
          </p:cNvPr>
          <p:cNvSpPr txBox="1"/>
          <p:nvPr/>
        </p:nvSpPr>
        <p:spPr>
          <a:xfrm>
            <a:off x="720000" y="2598003"/>
            <a:ext cx="10752646" cy="1661993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ja-JP" altLang="en-US" sz="5400">
                <a:latin typeface="MS Gothic" panose="020B0609070205080204" pitchFamily="49" charset="-128"/>
                <a:ea typeface="MS Gothic" panose="020B0609070205080204" pitchFamily="49" charset="-128"/>
              </a:rPr>
              <a:t>暑さや寒さ、汚れなどから私たちを守ってくれる機能。</a:t>
            </a:r>
            <a:endParaRPr kumimoji="1" lang="ja-JP" altLang="en-US" sz="540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4" name="メモ 3">
            <a:extLst>
              <a:ext uri="{FF2B5EF4-FFF2-40B4-BE49-F238E27FC236}">
                <a16:creationId xmlns:a16="http://schemas.microsoft.com/office/drawing/2014/main" id="{E9E69104-82FD-2F41-9785-440B1213F070}"/>
              </a:ext>
            </a:extLst>
          </p:cNvPr>
          <p:cNvSpPr/>
          <p:nvPr/>
        </p:nvSpPr>
        <p:spPr>
          <a:xfrm>
            <a:off x="2232040" y="601595"/>
            <a:ext cx="3179204" cy="787584"/>
          </a:xfrm>
          <a:prstGeom prst="foldedCorner">
            <a:avLst/>
          </a:prstGeom>
          <a:solidFill>
            <a:srgbClr val="F7CFC1"/>
          </a:solidFill>
          <a:ln w="25400" cap="rnd">
            <a:solidFill>
              <a:srgbClr val="E49E9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7815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FF71DAD-0A9D-814C-A269-1788D98E46FC}"/>
              </a:ext>
            </a:extLst>
          </p:cNvPr>
          <p:cNvSpPr txBox="1"/>
          <p:nvPr/>
        </p:nvSpPr>
        <p:spPr>
          <a:xfrm>
            <a:off x="720000" y="540000"/>
            <a:ext cx="10752646" cy="2985433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1200"/>
              </a:spcAft>
            </a:pPr>
            <a:r>
              <a:rPr lang="ja-JP" altLang="en-US" sz="4600">
                <a:latin typeface="MS Gothic" panose="020B0609070205080204" pitchFamily="49" charset="-128"/>
                <a:ea typeface="MS Gothic" panose="020B0609070205080204" pitchFamily="49" charset="-128"/>
              </a:rPr>
              <a:t>例えば</a:t>
            </a:r>
            <a:r>
              <a:rPr lang="en-US" altLang="ja-JP" sz="4600" dirty="0">
                <a:latin typeface="MS Gothic" panose="020B0609070205080204" pitchFamily="49" charset="-128"/>
                <a:ea typeface="MS Gothic" panose="020B0609070205080204" pitchFamily="49" charset="-128"/>
              </a:rPr>
              <a:t>…</a:t>
            </a:r>
          </a:p>
          <a:p>
            <a:r>
              <a:rPr lang="ja-JP" altLang="en-US" sz="4600">
                <a:latin typeface="MS Gothic" panose="020B0609070205080204" pitchFamily="49" charset="-128"/>
                <a:ea typeface="MS Gothic" panose="020B0609070205080204" pitchFamily="49" charset="-128"/>
              </a:rPr>
              <a:t>寒い時は</a:t>
            </a:r>
            <a:r>
              <a:rPr lang="en-US" altLang="ja-JP" sz="4600" dirty="0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460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保温性</a:t>
            </a:r>
            <a:r>
              <a:rPr lang="en-US" altLang="ja-JP" sz="4600" dirty="0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4600">
                <a:latin typeface="MS Gothic" panose="020B0609070205080204" pitchFamily="49" charset="-128"/>
                <a:ea typeface="MS Gothic" panose="020B0609070205080204" pitchFamily="49" charset="-128"/>
              </a:rPr>
              <a:t>の高い素材の衣服を着たり、</a:t>
            </a:r>
            <a:r>
              <a:rPr lang="en-US" altLang="ja-JP" sz="4600" dirty="0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460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重ね着</a:t>
            </a:r>
            <a:r>
              <a:rPr lang="en-US" altLang="ja-JP" sz="4600" dirty="0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4600">
                <a:latin typeface="MS Gothic" panose="020B0609070205080204" pitchFamily="49" charset="-128"/>
                <a:ea typeface="MS Gothic" panose="020B0609070205080204" pitchFamily="49" charset="-128"/>
              </a:rPr>
              <a:t>をしたりして体温を調節している。</a:t>
            </a:r>
            <a:endParaRPr kumimoji="1" lang="ja-JP" altLang="en-US" sz="460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pic>
        <p:nvPicPr>
          <p:cNvPr id="5" name="図 4" descr="人, 子供, 女の子, おもちゃ が含まれている画像&#10;&#10;自動的に生成された説明">
            <a:extLst>
              <a:ext uri="{FF2B5EF4-FFF2-40B4-BE49-F238E27FC236}">
                <a16:creationId xmlns:a16="http://schemas.microsoft.com/office/drawing/2014/main" id="{59E95799-FD5A-4440-9B76-FD8433C1E83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8542" y="3252171"/>
            <a:ext cx="4774915" cy="2815210"/>
          </a:xfrm>
          <a:prstGeom prst="rect">
            <a:avLst/>
          </a:prstGeom>
        </p:spPr>
      </p:pic>
      <p:sp>
        <p:nvSpPr>
          <p:cNvPr id="6" name="メモ 5">
            <a:extLst>
              <a:ext uri="{FF2B5EF4-FFF2-40B4-BE49-F238E27FC236}">
                <a16:creationId xmlns:a16="http://schemas.microsoft.com/office/drawing/2014/main" id="{A8FC164E-8A0A-6A43-8E7D-F4A6A04B3E78}"/>
              </a:ext>
            </a:extLst>
          </p:cNvPr>
          <p:cNvSpPr/>
          <p:nvPr/>
        </p:nvSpPr>
        <p:spPr>
          <a:xfrm>
            <a:off x="3161870" y="1489755"/>
            <a:ext cx="2139595" cy="626722"/>
          </a:xfrm>
          <a:prstGeom prst="foldedCorner">
            <a:avLst/>
          </a:prstGeom>
          <a:solidFill>
            <a:srgbClr val="F7CFC1"/>
          </a:solidFill>
          <a:ln w="25400" cap="rnd">
            <a:solidFill>
              <a:srgbClr val="E49E9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メモ 6">
            <a:extLst>
              <a:ext uri="{FF2B5EF4-FFF2-40B4-BE49-F238E27FC236}">
                <a16:creationId xmlns:a16="http://schemas.microsoft.com/office/drawing/2014/main" id="{F8238CB5-1987-F94A-9579-916525F19D9F}"/>
              </a:ext>
            </a:extLst>
          </p:cNvPr>
          <p:cNvSpPr/>
          <p:nvPr/>
        </p:nvSpPr>
        <p:spPr>
          <a:xfrm>
            <a:off x="2538535" y="2194233"/>
            <a:ext cx="2139595" cy="626722"/>
          </a:xfrm>
          <a:prstGeom prst="foldedCorner">
            <a:avLst/>
          </a:prstGeom>
          <a:solidFill>
            <a:srgbClr val="F7CFC1"/>
          </a:solidFill>
          <a:ln w="25400" cap="rnd">
            <a:solidFill>
              <a:srgbClr val="E49E9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2931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9B97886-8293-694D-8F03-A6B207D45AE9}"/>
              </a:ext>
            </a:extLst>
          </p:cNvPr>
          <p:cNvSpPr txBox="1"/>
          <p:nvPr/>
        </p:nvSpPr>
        <p:spPr>
          <a:xfrm>
            <a:off x="720000" y="540000"/>
            <a:ext cx="10752646" cy="1415772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ja-JP" altLang="en-US" sz="4600">
                <a:latin typeface="MS Gothic" panose="020B0609070205080204" pitchFamily="49" charset="-128"/>
                <a:ea typeface="MS Gothic" panose="020B0609070205080204" pitchFamily="49" charset="-128"/>
              </a:rPr>
              <a:t>逆に暑い時は、開口部の多い衣服で</a:t>
            </a:r>
            <a:endParaRPr lang="en-US" altLang="ja-JP" sz="46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r>
              <a:rPr lang="en-US" altLang="ja-JP" sz="4600" dirty="0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460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通気性</a:t>
            </a:r>
            <a:r>
              <a:rPr lang="en-US" altLang="ja-JP" sz="4600" dirty="0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4600">
                <a:latin typeface="MS Gothic" panose="020B0609070205080204" pitchFamily="49" charset="-128"/>
                <a:ea typeface="MS Gothic" panose="020B0609070205080204" pitchFamily="49" charset="-128"/>
              </a:rPr>
              <a:t>を上げ体感温度を下げている。</a:t>
            </a:r>
            <a:endParaRPr kumimoji="1" lang="ja-JP" altLang="en-US" sz="460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pic>
        <p:nvPicPr>
          <p:cNvPr id="4" name="図 3" descr="ドレスを着ている男性&#10;&#10;自動的に生成された説明">
            <a:extLst>
              <a:ext uri="{FF2B5EF4-FFF2-40B4-BE49-F238E27FC236}">
                <a16:creationId xmlns:a16="http://schemas.microsoft.com/office/drawing/2014/main" id="{7D0D6BAF-3776-E04E-8327-80302DD130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0421" y="2434975"/>
            <a:ext cx="4691157" cy="3651036"/>
          </a:xfrm>
          <a:prstGeom prst="rect">
            <a:avLst/>
          </a:prstGeom>
        </p:spPr>
      </p:pic>
      <p:sp>
        <p:nvSpPr>
          <p:cNvPr id="5" name="メモ 4">
            <a:extLst>
              <a:ext uri="{FF2B5EF4-FFF2-40B4-BE49-F238E27FC236}">
                <a16:creationId xmlns:a16="http://schemas.microsoft.com/office/drawing/2014/main" id="{5F586D66-69CE-6847-A82D-469EB6FA7DB5}"/>
              </a:ext>
            </a:extLst>
          </p:cNvPr>
          <p:cNvSpPr/>
          <p:nvPr/>
        </p:nvSpPr>
        <p:spPr>
          <a:xfrm>
            <a:off x="719354" y="1329050"/>
            <a:ext cx="2280700" cy="626722"/>
          </a:xfrm>
          <a:prstGeom prst="foldedCorner">
            <a:avLst/>
          </a:prstGeom>
          <a:solidFill>
            <a:srgbClr val="F7CFC1"/>
          </a:solidFill>
          <a:ln w="25400" cap="rnd">
            <a:solidFill>
              <a:srgbClr val="E49E9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1431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8AD17C5-E2F3-3542-8816-1CCB6342CDA3}"/>
              </a:ext>
            </a:extLst>
          </p:cNvPr>
          <p:cNvSpPr txBox="1"/>
          <p:nvPr/>
        </p:nvSpPr>
        <p:spPr>
          <a:xfrm>
            <a:off x="720000" y="540000"/>
            <a:ext cx="10752646" cy="1415772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ja-JP" altLang="en-US" sz="4600">
                <a:latin typeface="MS Gothic" panose="020B0609070205080204" pitchFamily="49" charset="-128"/>
                <a:ea typeface="MS Gothic" panose="020B0609070205080204" pitchFamily="49" charset="-128"/>
              </a:rPr>
              <a:t>衣服の中がどのくらいの温度・湿度だと快適なのだろう？</a:t>
            </a:r>
            <a:endParaRPr kumimoji="1" lang="ja-JP" altLang="en-US" sz="460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8A5E757D-FF4A-A84C-99A1-463FAF609B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955772"/>
            <a:ext cx="4191000" cy="4128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5444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85CE61B6F614244AB24214004C2201C8" ma:contentTypeVersion="13" ma:contentTypeDescription="新しいドキュメントを作成します。" ma:contentTypeScope="" ma:versionID="226893331aed7f24245c17bfbf900c5b">
  <xsd:schema xmlns:xsd="http://www.w3.org/2001/XMLSchema" xmlns:xs="http://www.w3.org/2001/XMLSchema" xmlns:p="http://schemas.microsoft.com/office/2006/metadata/properties" xmlns:ns2="2843f774-3727-4fa6-aea7-4900779d95ca" xmlns:ns3="c96c35a3-9b6b-4ff4-bea4-5ce657555ebe" targetNamespace="http://schemas.microsoft.com/office/2006/metadata/properties" ma:root="true" ma:fieldsID="2a5a63687ad076dd74a3d584bedc389d" ns2:_="" ns3:_="">
    <xsd:import namespace="2843f774-3727-4fa6-aea7-4900779d95ca"/>
    <xsd:import namespace="c96c35a3-9b6b-4ff4-bea4-5ce657555e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43f774-3727-4fa6-aea7-4900779d95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6c35a3-9b6b-4ff4-bea4-5ce657555ebe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EB6AC7F-5FFC-46FF-ABFA-10230E5CE70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C66D519-1A26-4F77-8841-62A6B024D6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843f774-3727-4fa6-aea7-4900779d95ca"/>
    <ds:schemaRef ds:uri="c96c35a3-9b6b-4ff4-bea4-5ce657555eb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07495D2-4285-4ED6-B68D-047C66D6E795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821</Words>
  <Application>Microsoft Macintosh PowerPoint</Application>
  <PresentationFormat>ワイド画面</PresentationFormat>
  <Paragraphs>96</Paragraphs>
  <Slides>30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30</vt:i4>
      </vt:variant>
    </vt:vector>
  </HeadingPairs>
  <TitlesOfParts>
    <vt:vector size="34" baseType="lpstr">
      <vt:lpstr>MS Gothic</vt:lpstr>
      <vt:lpstr>游ゴシック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石本 忠廣</dc:creator>
  <cp:lastModifiedBy>後藤 真理子</cp:lastModifiedBy>
  <cp:revision>60</cp:revision>
  <cp:lastPrinted>2021-12-07T06:42:54Z</cp:lastPrinted>
  <dcterms:created xsi:type="dcterms:W3CDTF">2021-12-07T04:03:17Z</dcterms:created>
  <dcterms:modified xsi:type="dcterms:W3CDTF">2023-02-03T08:14:46Z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0x01010085CE61B6F614244AB24214004C2201C8</vt:lpwstr>
  </property>
</Properties>
</file>