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6" r:id="rId24"/>
    <p:sldId id="277" r:id="rId25"/>
    <p:sldId id="278" r:id="rId26"/>
    <p:sldId id="279" r:id="rId27"/>
    <p:sldId id="280" r:id="rId28"/>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FC1"/>
    <a:srgbClr val="E49E99"/>
    <a:srgbClr val="F2CDC3"/>
    <a:srgbClr val="E2F5FF"/>
    <a:srgbClr val="FAE3D1"/>
    <a:srgbClr val="F0C99F"/>
    <a:srgbClr val="E9B27F"/>
    <a:srgbClr val="A0CAA8"/>
    <a:srgbClr val="E3EFE1"/>
    <a:srgbClr val="AFD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36"/>
    <p:restoredTop sz="94694"/>
  </p:normalViewPr>
  <p:slideViewPr>
    <p:cSldViewPr snapToGrid="0" snapToObjects="1">
      <p:cViewPr varScale="1">
        <p:scale>
          <a:sx n="121" d="100"/>
          <a:sy n="121" d="100"/>
        </p:scale>
        <p:origin x="10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4A6795FF-E794-0F43-BB2B-91B1DDB518F0}" type="datetimeFigureOut">
              <a:rPr kumimoji="1" lang="ja-JP" altLang="en-US" smtClean="0"/>
              <a:t>2024/2/14</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930DB991-4017-AB4A-AE78-988B98691604}" type="slidenum">
              <a:rPr kumimoji="1" lang="ja-JP" altLang="en-US" smtClean="0"/>
              <a:t>‹#›</a:t>
            </a:fld>
            <a:endParaRPr kumimoji="1" lang="ja-JP" altLang="en-US"/>
          </a:p>
        </p:txBody>
      </p:sp>
    </p:spTree>
    <p:extLst>
      <p:ext uri="{BB962C8B-B14F-4D97-AF65-F5344CB8AC3E}">
        <p14:creationId xmlns:p14="http://schemas.microsoft.com/office/powerpoint/2010/main" val="267547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3</a:t>
            </a:fld>
            <a:endParaRPr kumimoji="1" lang="ja-JP" altLang="en-US"/>
          </a:p>
        </p:txBody>
      </p:sp>
    </p:spTree>
    <p:extLst>
      <p:ext uri="{BB962C8B-B14F-4D97-AF65-F5344CB8AC3E}">
        <p14:creationId xmlns:p14="http://schemas.microsoft.com/office/powerpoint/2010/main" val="3874767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CC7087-EF7C-B447-8825-677B1E2E154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E198B61-9EFA-F24B-B055-6FCB132103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8288278-56C8-F648-90C0-1E16DCC40E6E}"/>
              </a:ext>
            </a:extLst>
          </p:cNvPr>
          <p:cNvSpPr>
            <a:spLocks noGrp="1"/>
          </p:cNvSpPr>
          <p:nvPr>
            <p:ph type="dt" sz="half" idx="10"/>
          </p:nvPr>
        </p:nvSpPr>
        <p:spPr/>
        <p:txBody>
          <a:bodyPr/>
          <a:lstStyle/>
          <a:p>
            <a:fld id="{6C47C788-02C8-F94E-83CE-B89C84E27C2C}" type="datetimeFigureOut">
              <a:rPr kumimoji="1" lang="ja-JP" altLang="en-US" smtClean="0"/>
              <a:t>2024/2/14</a:t>
            </a:fld>
            <a:endParaRPr kumimoji="1" lang="ja-JP" altLang="en-US"/>
          </a:p>
        </p:txBody>
      </p:sp>
      <p:sp>
        <p:nvSpPr>
          <p:cNvPr id="5" name="フッター プレースホルダー 4">
            <a:extLst>
              <a:ext uri="{FF2B5EF4-FFF2-40B4-BE49-F238E27FC236}">
                <a16:creationId xmlns:a16="http://schemas.microsoft.com/office/drawing/2014/main" id="{918C9C68-7646-8D44-BBEC-AF1B0C36FC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31C4C1-E27F-8143-A930-43FAA8759E1C}"/>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414688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FB3B09-6509-644F-B281-B0BA7A2703A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2A38DC4-C713-5549-A38D-584B9BCC43C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77BE1FA-F3AD-B849-BC2D-6FBFCAF1165E}"/>
              </a:ext>
            </a:extLst>
          </p:cNvPr>
          <p:cNvSpPr>
            <a:spLocks noGrp="1"/>
          </p:cNvSpPr>
          <p:nvPr>
            <p:ph type="dt" sz="half" idx="10"/>
          </p:nvPr>
        </p:nvSpPr>
        <p:spPr/>
        <p:txBody>
          <a:bodyPr/>
          <a:lstStyle/>
          <a:p>
            <a:fld id="{6C47C788-02C8-F94E-83CE-B89C84E27C2C}" type="datetimeFigureOut">
              <a:rPr kumimoji="1" lang="ja-JP" altLang="en-US" smtClean="0"/>
              <a:t>2024/2/14</a:t>
            </a:fld>
            <a:endParaRPr kumimoji="1" lang="ja-JP" altLang="en-US"/>
          </a:p>
        </p:txBody>
      </p:sp>
      <p:sp>
        <p:nvSpPr>
          <p:cNvPr id="5" name="フッター プレースホルダー 4">
            <a:extLst>
              <a:ext uri="{FF2B5EF4-FFF2-40B4-BE49-F238E27FC236}">
                <a16:creationId xmlns:a16="http://schemas.microsoft.com/office/drawing/2014/main" id="{D5669D2D-FF3E-1244-89AD-AB6AD5A0E76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010D9FE-F116-124A-B8C8-D7684AF06695}"/>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798747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31B8E3A-D2BF-B64A-99B4-A741DDB6691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C326B6-3713-054A-AA56-40209F2447C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2CC4B4-E33B-E549-96C1-69C73AE334CF}"/>
              </a:ext>
            </a:extLst>
          </p:cNvPr>
          <p:cNvSpPr>
            <a:spLocks noGrp="1"/>
          </p:cNvSpPr>
          <p:nvPr>
            <p:ph type="dt" sz="half" idx="10"/>
          </p:nvPr>
        </p:nvSpPr>
        <p:spPr/>
        <p:txBody>
          <a:bodyPr/>
          <a:lstStyle/>
          <a:p>
            <a:fld id="{6C47C788-02C8-F94E-83CE-B89C84E27C2C}" type="datetimeFigureOut">
              <a:rPr kumimoji="1" lang="ja-JP" altLang="en-US" smtClean="0"/>
              <a:t>2024/2/14</a:t>
            </a:fld>
            <a:endParaRPr kumimoji="1" lang="ja-JP" altLang="en-US"/>
          </a:p>
        </p:txBody>
      </p:sp>
      <p:sp>
        <p:nvSpPr>
          <p:cNvPr id="5" name="フッター プレースホルダー 4">
            <a:extLst>
              <a:ext uri="{FF2B5EF4-FFF2-40B4-BE49-F238E27FC236}">
                <a16:creationId xmlns:a16="http://schemas.microsoft.com/office/drawing/2014/main" id="{E4BC0388-1E29-3A47-A06A-04060059486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DB1583-7341-D343-B729-6271782999FC}"/>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298882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D0D90-3816-1847-9707-F0852235A12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6E15901-CD77-C04F-9D23-774A38D4303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47E2C9-7B9A-EA40-B02D-5B5F7DCF273A}"/>
              </a:ext>
            </a:extLst>
          </p:cNvPr>
          <p:cNvSpPr>
            <a:spLocks noGrp="1"/>
          </p:cNvSpPr>
          <p:nvPr>
            <p:ph type="dt" sz="half" idx="10"/>
          </p:nvPr>
        </p:nvSpPr>
        <p:spPr/>
        <p:txBody>
          <a:bodyPr/>
          <a:lstStyle/>
          <a:p>
            <a:fld id="{6C47C788-02C8-F94E-83CE-B89C84E27C2C}" type="datetimeFigureOut">
              <a:rPr kumimoji="1" lang="ja-JP" altLang="en-US" smtClean="0"/>
              <a:t>2024/2/14</a:t>
            </a:fld>
            <a:endParaRPr kumimoji="1" lang="ja-JP" altLang="en-US"/>
          </a:p>
        </p:txBody>
      </p:sp>
      <p:sp>
        <p:nvSpPr>
          <p:cNvPr id="5" name="フッター プレースホルダー 4">
            <a:extLst>
              <a:ext uri="{FF2B5EF4-FFF2-40B4-BE49-F238E27FC236}">
                <a16:creationId xmlns:a16="http://schemas.microsoft.com/office/drawing/2014/main" id="{6F78EF3D-EFA7-F34B-944C-463EE74BAB2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51E0B5D-17B6-2E45-8CC4-1D0DF2825772}"/>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22363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1A97A3-0555-9348-9DA6-AF5C8C74DF4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AE2EDD-7F75-824E-AD05-8FD6A49ACE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FD5AF8B-06D6-C94E-A124-25B61320B00F}"/>
              </a:ext>
            </a:extLst>
          </p:cNvPr>
          <p:cNvSpPr>
            <a:spLocks noGrp="1"/>
          </p:cNvSpPr>
          <p:nvPr>
            <p:ph type="dt" sz="half" idx="10"/>
          </p:nvPr>
        </p:nvSpPr>
        <p:spPr/>
        <p:txBody>
          <a:bodyPr/>
          <a:lstStyle/>
          <a:p>
            <a:fld id="{6C47C788-02C8-F94E-83CE-B89C84E27C2C}" type="datetimeFigureOut">
              <a:rPr kumimoji="1" lang="ja-JP" altLang="en-US" smtClean="0"/>
              <a:t>2024/2/14</a:t>
            </a:fld>
            <a:endParaRPr kumimoji="1" lang="ja-JP" altLang="en-US"/>
          </a:p>
        </p:txBody>
      </p:sp>
      <p:sp>
        <p:nvSpPr>
          <p:cNvPr id="5" name="フッター プレースホルダー 4">
            <a:extLst>
              <a:ext uri="{FF2B5EF4-FFF2-40B4-BE49-F238E27FC236}">
                <a16:creationId xmlns:a16="http://schemas.microsoft.com/office/drawing/2014/main" id="{6EF75A62-8767-2F44-8FB7-3DFBA0ABBF1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41643D-B1BA-BF4E-BC6F-44029691F480}"/>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09408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719960-FCFB-C848-8A76-F3D3A8A6299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BCB7DAD-764C-3842-8A42-B37AA9E9F34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5C09CE2-BA4E-604D-842F-3E6BDDD599C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9E13322-04CD-304A-83E7-8DB87A6FFD6A}"/>
              </a:ext>
            </a:extLst>
          </p:cNvPr>
          <p:cNvSpPr>
            <a:spLocks noGrp="1"/>
          </p:cNvSpPr>
          <p:nvPr>
            <p:ph type="dt" sz="half" idx="10"/>
          </p:nvPr>
        </p:nvSpPr>
        <p:spPr/>
        <p:txBody>
          <a:bodyPr/>
          <a:lstStyle/>
          <a:p>
            <a:fld id="{6C47C788-02C8-F94E-83CE-B89C84E27C2C}" type="datetimeFigureOut">
              <a:rPr kumimoji="1" lang="ja-JP" altLang="en-US" smtClean="0"/>
              <a:t>2024/2/14</a:t>
            </a:fld>
            <a:endParaRPr kumimoji="1" lang="ja-JP" altLang="en-US"/>
          </a:p>
        </p:txBody>
      </p:sp>
      <p:sp>
        <p:nvSpPr>
          <p:cNvPr id="6" name="フッター プレースホルダー 5">
            <a:extLst>
              <a:ext uri="{FF2B5EF4-FFF2-40B4-BE49-F238E27FC236}">
                <a16:creationId xmlns:a16="http://schemas.microsoft.com/office/drawing/2014/main" id="{0BAC8D29-F23A-5041-A128-4745ACAD0A8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106E7D8-B6CB-B64F-815F-90BADA645781}"/>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91620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EA48CB-756C-C547-9BA4-AAC08A48041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F3E7FCB-D523-C845-A761-BD02F1EC7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20446BC-4872-1C4C-AB55-D5B1E74518D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C02D8A8-6C24-8548-ACFF-0BD71315BD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69DA1AD-0300-1E44-B47F-69E76E761BA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C392BC5-D9FC-5E4B-B485-CF9A2B9337C3}"/>
              </a:ext>
            </a:extLst>
          </p:cNvPr>
          <p:cNvSpPr>
            <a:spLocks noGrp="1"/>
          </p:cNvSpPr>
          <p:nvPr>
            <p:ph type="dt" sz="half" idx="10"/>
          </p:nvPr>
        </p:nvSpPr>
        <p:spPr/>
        <p:txBody>
          <a:bodyPr/>
          <a:lstStyle/>
          <a:p>
            <a:fld id="{6C47C788-02C8-F94E-83CE-B89C84E27C2C}" type="datetimeFigureOut">
              <a:rPr kumimoji="1" lang="ja-JP" altLang="en-US" smtClean="0"/>
              <a:t>2024/2/14</a:t>
            </a:fld>
            <a:endParaRPr kumimoji="1" lang="ja-JP" altLang="en-US"/>
          </a:p>
        </p:txBody>
      </p:sp>
      <p:sp>
        <p:nvSpPr>
          <p:cNvPr id="8" name="フッター プレースホルダー 7">
            <a:extLst>
              <a:ext uri="{FF2B5EF4-FFF2-40B4-BE49-F238E27FC236}">
                <a16:creationId xmlns:a16="http://schemas.microsoft.com/office/drawing/2014/main" id="{56C9DA1B-1C2D-0A44-8270-47126F0848C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BAF0D62-595D-184F-BB9D-06968E960481}"/>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147953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668362-31B8-954C-B933-C7A22C34EA8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29467D3-F553-6742-B9F1-6C117F65A687}"/>
              </a:ext>
            </a:extLst>
          </p:cNvPr>
          <p:cNvSpPr>
            <a:spLocks noGrp="1"/>
          </p:cNvSpPr>
          <p:nvPr>
            <p:ph type="dt" sz="half" idx="10"/>
          </p:nvPr>
        </p:nvSpPr>
        <p:spPr/>
        <p:txBody>
          <a:bodyPr/>
          <a:lstStyle/>
          <a:p>
            <a:fld id="{6C47C788-02C8-F94E-83CE-B89C84E27C2C}" type="datetimeFigureOut">
              <a:rPr kumimoji="1" lang="ja-JP" altLang="en-US" smtClean="0"/>
              <a:t>2024/2/14</a:t>
            </a:fld>
            <a:endParaRPr kumimoji="1" lang="ja-JP" altLang="en-US"/>
          </a:p>
        </p:txBody>
      </p:sp>
      <p:sp>
        <p:nvSpPr>
          <p:cNvPr id="4" name="フッター プレースホルダー 3">
            <a:extLst>
              <a:ext uri="{FF2B5EF4-FFF2-40B4-BE49-F238E27FC236}">
                <a16:creationId xmlns:a16="http://schemas.microsoft.com/office/drawing/2014/main" id="{8A34A179-E004-5E4E-9C15-3ED0275CB42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45C6926-2B72-534B-88B3-C12CB4A32237}"/>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98546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E4C9CD2-F472-6C4D-86D7-C52EC6453B01}"/>
              </a:ext>
            </a:extLst>
          </p:cNvPr>
          <p:cNvSpPr>
            <a:spLocks noGrp="1"/>
          </p:cNvSpPr>
          <p:nvPr>
            <p:ph type="dt" sz="half" idx="10"/>
          </p:nvPr>
        </p:nvSpPr>
        <p:spPr/>
        <p:txBody>
          <a:bodyPr/>
          <a:lstStyle/>
          <a:p>
            <a:fld id="{6C47C788-02C8-F94E-83CE-B89C84E27C2C}" type="datetimeFigureOut">
              <a:rPr kumimoji="1" lang="ja-JP" altLang="en-US" smtClean="0"/>
              <a:t>2024/2/14</a:t>
            </a:fld>
            <a:endParaRPr kumimoji="1" lang="ja-JP" altLang="en-US"/>
          </a:p>
        </p:txBody>
      </p:sp>
      <p:sp>
        <p:nvSpPr>
          <p:cNvPr id="3" name="フッター プレースホルダー 2">
            <a:extLst>
              <a:ext uri="{FF2B5EF4-FFF2-40B4-BE49-F238E27FC236}">
                <a16:creationId xmlns:a16="http://schemas.microsoft.com/office/drawing/2014/main" id="{7E92889D-916E-DE45-99A0-639D198DFB8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485041F-653A-2843-B1B7-89360ABBDA2B}"/>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755661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0A152B-DB54-C244-9867-EE5C72939B1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0624DDD-0342-F04D-8059-A907D2E73B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2A02BE4-FA3C-FB49-A399-38296C508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5486654-421D-4546-A948-E1B7C06990F6}"/>
              </a:ext>
            </a:extLst>
          </p:cNvPr>
          <p:cNvSpPr>
            <a:spLocks noGrp="1"/>
          </p:cNvSpPr>
          <p:nvPr>
            <p:ph type="dt" sz="half" idx="10"/>
          </p:nvPr>
        </p:nvSpPr>
        <p:spPr/>
        <p:txBody>
          <a:bodyPr/>
          <a:lstStyle/>
          <a:p>
            <a:fld id="{6C47C788-02C8-F94E-83CE-B89C84E27C2C}" type="datetimeFigureOut">
              <a:rPr kumimoji="1" lang="ja-JP" altLang="en-US" smtClean="0"/>
              <a:t>2024/2/14</a:t>
            </a:fld>
            <a:endParaRPr kumimoji="1" lang="ja-JP" altLang="en-US"/>
          </a:p>
        </p:txBody>
      </p:sp>
      <p:sp>
        <p:nvSpPr>
          <p:cNvPr id="6" name="フッター プレースホルダー 5">
            <a:extLst>
              <a:ext uri="{FF2B5EF4-FFF2-40B4-BE49-F238E27FC236}">
                <a16:creationId xmlns:a16="http://schemas.microsoft.com/office/drawing/2014/main" id="{96252714-EC04-2F4E-B2B7-D5C8ABCA794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CBC0E6-5A46-8546-B589-71BDCB4F4B20}"/>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87694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EE6CE8-66BC-E240-9634-DEA074A488D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1A2542E-2E7A-FA44-A935-9DD7BAC87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05C00E5-77EF-3D4D-AF72-7A06C3936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8796BDF-A51A-1240-8342-0DFC9548857A}"/>
              </a:ext>
            </a:extLst>
          </p:cNvPr>
          <p:cNvSpPr>
            <a:spLocks noGrp="1"/>
          </p:cNvSpPr>
          <p:nvPr>
            <p:ph type="dt" sz="half" idx="10"/>
          </p:nvPr>
        </p:nvSpPr>
        <p:spPr/>
        <p:txBody>
          <a:bodyPr/>
          <a:lstStyle/>
          <a:p>
            <a:fld id="{6C47C788-02C8-F94E-83CE-B89C84E27C2C}" type="datetimeFigureOut">
              <a:rPr kumimoji="1" lang="ja-JP" altLang="en-US" smtClean="0"/>
              <a:t>2024/2/14</a:t>
            </a:fld>
            <a:endParaRPr kumimoji="1" lang="ja-JP" altLang="en-US"/>
          </a:p>
        </p:txBody>
      </p:sp>
      <p:sp>
        <p:nvSpPr>
          <p:cNvPr id="6" name="フッター プレースホルダー 5">
            <a:extLst>
              <a:ext uri="{FF2B5EF4-FFF2-40B4-BE49-F238E27FC236}">
                <a16:creationId xmlns:a16="http://schemas.microsoft.com/office/drawing/2014/main" id="{9094B68A-D8E4-8F4D-850D-DC1EECEC7B6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49A8705-6A2B-BB46-9E5F-FC5A645709DE}"/>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61034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F8182D7-6BA6-D948-B9C8-E4D9EE90AA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4520D6-285B-834C-802B-E1BA8BCF16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83A891-66A2-C741-8D0B-9DCA66F7A8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7C788-02C8-F94E-83CE-B89C84E27C2C}" type="datetimeFigureOut">
              <a:rPr kumimoji="1" lang="ja-JP" altLang="en-US" smtClean="0"/>
              <a:t>2024/2/14</a:t>
            </a:fld>
            <a:endParaRPr kumimoji="1" lang="ja-JP" altLang="en-US"/>
          </a:p>
        </p:txBody>
      </p:sp>
      <p:sp>
        <p:nvSpPr>
          <p:cNvPr id="5" name="フッター プレースホルダー 4">
            <a:extLst>
              <a:ext uri="{FF2B5EF4-FFF2-40B4-BE49-F238E27FC236}">
                <a16:creationId xmlns:a16="http://schemas.microsoft.com/office/drawing/2014/main" id="{A0082A5E-2868-A54D-970F-4895729B2C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AA69A26-3B1E-044A-864A-BFE588B857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2094712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S Gothic" panose="020B0609070205080204" pitchFamily="49" charset="-128"/>
          <a:ea typeface="MS Gothic" panose="020B0609070205080204" pitchFamily="49"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S Gothic" panose="020B0609070205080204" pitchFamily="49" charset="-128"/>
          <a:ea typeface="MS Gothic" panose="020B0609070205080204"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S Gothic" panose="020B0609070205080204" pitchFamily="49" charset="-128"/>
          <a:ea typeface="MS Gothic" panose="020B0609070205080204"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S Gothic" panose="020B0609070205080204" pitchFamily="49" charset="-128"/>
          <a:ea typeface="MS Gothic" panose="020B0609070205080204"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rikuden.co.jp/energie-mix/co2emissions.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D480C49-9893-7E48-8376-A644DBB789DC}"/>
              </a:ext>
            </a:extLst>
          </p:cNvPr>
          <p:cNvSpPr txBox="1"/>
          <p:nvPr/>
        </p:nvSpPr>
        <p:spPr>
          <a:xfrm>
            <a:off x="333137" y="2611391"/>
            <a:ext cx="4238863" cy="984885"/>
          </a:xfrm>
          <a:prstGeom prst="rect">
            <a:avLst/>
          </a:prstGeom>
          <a:noFill/>
          <a:effectLst>
            <a:reflection blurRad="62011" stA="25000" endPos="90000" dir="5400000" sy="-100000" algn="bl" rotWithShape="0"/>
          </a:effectLst>
        </p:spPr>
        <p:txBody>
          <a:bodyPr wrap="square" lIns="0" tIns="0" rIns="0" bIns="0" rtlCol="0" anchor="t" anchorCtr="0">
            <a:spAutoFit/>
          </a:bodyPr>
          <a:lstStyle/>
          <a:p>
            <a:pPr algn="ctr"/>
            <a:r>
              <a:rPr lang="ja-JP" altLang="en-US" sz="6400" b="1">
                <a:solidFill>
                  <a:schemeClr val="accent2"/>
                </a:solidFill>
                <a:latin typeface="MS Gothic" panose="020B0609070205080204" pitchFamily="49" charset="-128"/>
                <a:ea typeface="MS Gothic" panose="020B0609070205080204" pitchFamily="49" charset="-128"/>
              </a:rPr>
              <a:t>環境</a:t>
            </a:r>
            <a:endParaRPr kumimoji="1" lang="ja-JP" altLang="en-US" sz="6400" b="1">
              <a:solidFill>
                <a:schemeClr val="accent2"/>
              </a:solidFill>
              <a:latin typeface="MS Gothic" panose="020B0609070205080204" pitchFamily="49" charset="-128"/>
              <a:ea typeface="MS Gothic" panose="020B0609070205080204" pitchFamily="49" charset="-128"/>
            </a:endParaRPr>
          </a:p>
        </p:txBody>
      </p:sp>
      <p:pic>
        <p:nvPicPr>
          <p:cNvPr id="6" name="図 5">
            <a:extLst>
              <a:ext uri="{FF2B5EF4-FFF2-40B4-BE49-F238E27FC236}">
                <a16:creationId xmlns:a16="http://schemas.microsoft.com/office/drawing/2014/main" id="{474A77CD-F00D-CE4C-B58B-CA61CE9F63BB}"/>
              </a:ext>
            </a:extLst>
          </p:cNvPr>
          <p:cNvPicPr>
            <a:picLocks noChangeAspect="1"/>
          </p:cNvPicPr>
          <p:nvPr/>
        </p:nvPicPr>
        <p:blipFill>
          <a:blip r:embed="rId2"/>
          <a:stretch>
            <a:fillRect/>
          </a:stretch>
        </p:blipFill>
        <p:spPr>
          <a:xfrm>
            <a:off x="4927300" y="540000"/>
            <a:ext cx="7264700" cy="5220000"/>
          </a:xfrm>
          <a:prstGeom prst="rect">
            <a:avLst/>
          </a:prstGeom>
        </p:spPr>
      </p:pic>
    </p:spTree>
    <p:extLst>
      <p:ext uri="{BB962C8B-B14F-4D97-AF65-F5344CB8AC3E}">
        <p14:creationId xmlns:p14="http://schemas.microsoft.com/office/powerpoint/2010/main" val="964651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176DC5C-04DE-0B42-A71C-23BD31F06738}"/>
              </a:ext>
            </a:extLst>
          </p:cNvPr>
          <p:cNvSpPr txBox="1"/>
          <p:nvPr/>
        </p:nvSpPr>
        <p:spPr>
          <a:xfrm>
            <a:off x="913249" y="1605641"/>
            <a:ext cx="10365502" cy="33239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5400">
                <a:latin typeface="MS Gothic" panose="020B0609070205080204" pitchFamily="49" charset="-128"/>
                <a:ea typeface="MS Gothic" panose="020B0609070205080204" pitchFamily="49" charset="-128"/>
              </a:rPr>
              <a:t>現在の私たちの生活は</a:t>
            </a:r>
            <a:endParaRPr lang="en-US" altLang="ja-JP" sz="5400" dirty="0">
              <a:latin typeface="MS Gothic" panose="020B0609070205080204" pitchFamily="49" charset="-128"/>
              <a:ea typeface="MS Gothic" panose="020B0609070205080204" pitchFamily="49" charset="-128"/>
            </a:endParaRPr>
          </a:p>
          <a:p>
            <a:r>
              <a:rPr lang="en-US" altLang="ja-JP" sz="5400" dirty="0">
                <a:latin typeface="MS Gothic" panose="020B0609070205080204" pitchFamily="49" charset="-128"/>
                <a:ea typeface="MS Gothic" panose="020B0609070205080204" pitchFamily="49" charset="-128"/>
              </a:rPr>
              <a:t> </a:t>
            </a:r>
            <a:r>
              <a:rPr lang="ja-JP" altLang="en-US" sz="5400">
                <a:solidFill>
                  <a:srgbClr val="FF0000"/>
                </a:solidFill>
                <a:latin typeface="MS Gothic" panose="020B0609070205080204" pitchFamily="49" charset="-128"/>
                <a:ea typeface="MS Gothic" panose="020B0609070205080204" pitchFamily="49" charset="-128"/>
              </a:rPr>
              <a:t>大量生産</a:t>
            </a:r>
            <a:r>
              <a:rPr lang="en-US" altLang="ja-JP" sz="5400" dirty="0">
                <a:latin typeface="MS Gothic" panose="020B0609070205080204" pitchFamily="49" charset="-128"/>
                <a:ea typeface="MS Gothic" panose="020B0609070205080204" pitchFamily="49" charset="-128"/>
              </a:rPr>
              <a:t> </a:t>
            </a:r>
            <a:r>
              <a:rPr lang="ja-JP" altLang="en-US" sz="5400">
                <a:latin typeface="MS Gothic" panose="020B0609070205080204" pitchFamily="49" charset="-128"/>
                <a:ea typeface="MS Gothic" panose="020B0609070205080204" pitchFamily="49" charset="-128"/>
              </a:rPr>
              <a:t>・</a:t>
            </a:r>
            <a:r>
              <a:rPr lang="en-US" altLang="ja-JP" sz="5400" dirty="0">
                <a:latin typeface="MS Gothic" panose="020B0609070205080204" pitchFamily="49" charset="-128"/>
                <a:ea typeface="MS Gothic" panose="020B0609070205080204" pitchFamily="49" charset="-128"/>
              </a:rPr>
              <a:t> </a:t>
            </a:r>
            <a:r>
              <a:rPr lang="ja-JP" altLang="en-US" sz="5400">
                <a:solidFill>
                  <a:srgbClr val="FF0000"/>
                </a:solidFill>
                <a:latin typeface="MS Gothic" panose="020B0609070205080204" pitchFamily="49" charset="-128"/>
                <a:ea typeface="MS Gothic" panose="020B0609070205080204" pitchFamily="49" charset="-128"/>
              </a:rPr>
              <a:t>大量消費</a:t>
            </a:r>
            <a:r>
              <a:rPr lang="en-US" altLang="ja-JP" sz="5400" dirty="0">
                <a:latin typeface="MS Gothic" panose="020B0609070205080204" pitchFamily="49" charset="-128"/>
                <a:ea typeface="MS Gothic" panose="020B0609070205080204" pitchFamily="49" charset="-128"/>
              </a:rPr>
              <a:t> </a:t>
            </a:r>
            <a:r>
              <a:rPr lang="ja-JP" altLang="en-US" sz="5400">
                <a:latin typeface="MS Gothic" panose="020B0609070205080204" pitchFamily="49" charset="-128"/>
                <a:ea typeface="MS Gothic" panose="020B0609070205080204" pitchFamily="49" charset="-128"/>
              </a:rPr>
              <a:t>・</a:t>
            </a:r>
            <a:endParaRPr lang="en-US" altLang="ja-JP" sz="5400" dirty="0">
              <a:latin typeface="MS Gothic" panose="020B0609070205080204" pitchFamily="49" charset="-128"/>
              <a:ea typeface="MS Gothic" panose="020B0609070205080204" pitchFamily="49" charset="-128"/>
            </a:endParaRPr>
          </a:p>
          <a:p>
            <a:r>
              <a:rPr lang="en-US" altLang="ja-JP" sz="5400" dirty="0">
                <a:latin typeface="MS Gothic" panose="020B0609070205080204" pitchFamily="49" charset="-128"/>
                <a:ea typeface="MS Gothic" panose="020B0609070205080204" pitchFamily="49" charset="-128"/>
              </a:rPr>
              <a:t> </a:t>
            </a:r>
            <a:r>
              <a:rPr lang="ja-JP" altLang="en-US" sz="5400">
                <a:solidFill>
                  <a:srgbClr val="FF0000"/>
                </a:solidFill>
                <a:latin typeface="MS Gothic" panose="020B0609070205080204" pitchFamily="49" charset="-128"/>
                <a:ea typeface="MS Gothic" panose="020B0609070205080204" pitchFamily="49" charset="-128"/>
              </a:rPr>
              <a:t>大量廃棄</a:t>
            </a:r>
            <a:r>
              <a:rPr lang="en-US" altLang="ja-JP" sz="5400" dirty="0">
                <a:solidFill>
                  <a:srgbClr val="FF0000"/>
                </a:solidFill>
                <a:latin typeface="MS Gothic" panose="020B0609070205080204" pitchFamily="49" charset="-128"/>
                <a:ea typeface="MS Gothic" panose="020B0609070205080204" pitchFamily="49" charset="-128"/>
              </a:rPr>
              <a:t> </a:t>
            </a:r>
            <a:r>
              <a:rPr lang="ja-JP" altLang="en-US" sz="5400">
                <a:latin typeface="MS Gothic" panose="020B0609070205080204" pitchFamily="49" charset="-128"/>
                <a:ea typeface="MS Gothic" panose="020B0609070205080204" pitchFamily="49" charset="-128"/>
              </a:rPr>
              <a:t>という経済のしくみの上に成り立っている。</a:t>
            </a:r>
            <a:endParaRPr lang="ja-JP" altLang="en-US" sz="5400">
              <a:solidFill>
                <a:srgbClr val="FF0000"/>
              </a:solidFill>
              <a:latin typeface="MS Gothic" panose="020B0609070205080204" pitchFamily="49" charset="-128"/>
              <a:ea typeface="MS Gothic" panose="020B0609070205080204" pitchFamily="49" charset="-128"/>
            </a:endParaRPr>
          </a:p>
        </p:txBody>
      </p:sp>
      <p:sp>
        <p:nvSpPr>
          <p:cNvPr id="3" name="メモ 2">
            <a:extLst>
              <a:ext uri="{FF2B5EF4-FFF2-40B4-BE49-F238E27FC236}">
                <a16:creationId xmlns:a16="http://schemas.microsoft.com/office/drawing/2014/main" id="{7A3F6C58-8226-7D44-8490-0FDEA1B03B19}"/>
              </a:ext>
            </a:extLst>
          </p:cNvPr>
          <p:cNvSpPr/>
          <p:nvPr/>
        </p:nvSpPr>
        <p:spPr>
          <a:xfrm>
            <a:off x="913249" y="2500876"/>
            <a:ext cx="3346779" cy="756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メモ 4">
            <a:extLst>
              <a:ext uri="{FF2B5EF4-FFF2-40B4-BE49-F238E27FC236}">
                <a16:creationId xmlns:a16="http://schemas.microsoft.com/office/drawing/2014/main" id="{260836B2-9E6A-2641-B325-E92CD44A0985}"/>
              </a:ext>
            </a:extLst>
          </p:cNvPr>
          <p:cNvSpPr/>
          <p:nvPr/>
        </p:nvSpPr>
        <p:spPr>
          <a:xfrm>
            <a:off x="5097974" y="2500876"/>
            <a:ext cx="3346779" cy="756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5">
            <a:extLst>
              <a:ext uri="{FF2B5EF4-FFF2-40B4-BE49-F238E27FC236}">
                <a16:creationId xmlns:a16="http://schemas.microsoft.com/office/drawing/2014/main" id="{336CDB0E-7A4E-9E46-8769-41D99F5A2F32}"/>
              </a:ext>
            </a:extLst>
          </p:cNvPr>
          <p:cNvSpPr/>
          <p:nvPr/>
        </p:nvSpPr>
        <p:spPr>
          <a:xfrm>
            <a:off x="913249" y="3339973"/>
            <a:ext cx="3346779" cy="756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2615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EBFA0A1-09AC-0344-B5D3-DE8CF4B1ABF7}"/>
              </a:ext>
            </a:extLst>
          </p:cNvPr>
          <p:cNvSpPr txBox="1"/>
          <p:nvPr/>
        </p:nvSpPr>
        <p:spPr>
          <a:xfrm>
            <a:off x="730758" y="1254689"/>
            <a:ext cx="10543256" cy="4201150"/>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600" dirty="0">
                <a:latin typeface="MS Gothic" panose="020B0609070205080204" pitchFamily="49" charset="-128"/>
                <a:ea typeface="MS Gothic" panose="020B0609070205080204" pitchFamily="49" charset="-128"/>
              </a:rPr>
              <a:t>石油や石炭などの化石燃料は、地球温暖化の一因となる</a:t>
            </a:r>
            <a:r>
              <a:rPr lang="en-US" altLang="ja-JP" sz="4800" dirty="0">
                <a:latin typeface="MS Gothic" charset="-128"/>
                <a:ea typeface="MS Gothic" charset="-128"/>
                <a:cs typeface="MS Gothic" charset="-128"/>
              </a:rPr>
              <a:t>CO₂</a:t>
            </a:r>
            <a:r>
              <a:rPr lang="ja-JP" altLang="en-US" sz="4600" dirty="0">
                <a:latin typeface="MS Gothic" panose="020B0609070205080204" pitchFamily="49" charset="-128"/>
                <a:ea typeface="MS Gothic" panose="020B0609070205080204" pitchFamily="49" charset="-128"/>
              </a:rPr>
              <a:t>を排出する。化石燃料等からの</a:t>
            </a:r>
            <a:r>
              <a:rPr lang="en" altLang="ja-JP" sz="4600" dirty="0">
                <a:latin typeface="MS Gothic" panose="020B0609070205080204" pitchFamily="49" charset="-128"/>
                <a:ea typeface="MS Gothic" panose="020B0609070205080204" pitchFamily="49" charset="-128"/>
              </a:rPr>
              <a:t>CO</a:t>
            </a:r>
            <a:r>
              <a:rPr lang="en-US" altLang="ja-JP" sz="4400" dirty="0">
                <a:latin typeface="MS Gothic" charset="-128"/>
                <a:ea typeface="MS Gothic" charset="-128"/>
                <a:cs typeface="MS Gothic" charset="-128"/>
              </a:rPr>
              <a:t>₂</a:t>
            </a:r>
            <a:r>
              <a:rPr lang="ja-JP" altLang="en-US" sz="4600" dirty="0">
                <a:latin typeface="MS Gothic" panose="020B0609070205080204" pitchFamily="49" charset="-128"/>
                <a:ea typeface="MS Gothic" panose="020B0609070205080204" pitchFamily="49" charset="-128"/>
              </a:rPr>
              <a:t>は</a:t>
            </a:r>
            <a:r>
              <a:rPr lang="en-US" altLang="ja-JP" sz="4600" dirty="0">
                <a:latin typeface="MS Gothic" panose="020B0609070205080204" pitchFamily="49" charset="-128"/>
                <a:ea typeface="MS Gothic" panose="020B0609070205080204" pitchFamily="49" charset="-128"/>
              </a:rPr>
              <a:t>300</a:t>
            </a:r>
            <a:r>
              <a:rPr lang="ja-JP" altLang="en-US" sz="4600" dirty="0">
                <a:latin typeface="MS Gothic" panose="020B0609070205080204" pitchFamily="49" charset="-128"/>
                <a:ea typeface="MS Gothic" panose="020B0609070205080204" pitchFamily="49" charset="-128"/>
              </a:rPr>
              <a:t>億トンを超え、大気中の</a:t>
            </a:r>
            <a:r>
              <a:rPr lang="en" altLang="ja-JP" sz="4600" dirty="0">
                <a:latin typeface="MS Gothic" panose="020B0609070205080204" pitchFamily="49" charset="-128"/>
                <a:ea typeface="MS Gothic" panose="020B0609070205080204" pitchFamily="49" charset="-128"/>
              </a:rPr>
              <a:t>CO</a:t>
            </a:r>
            <a:r>
              <a:rPr lang="en-US" altLang="ja-JP" sz="4400" dirty="0">
                <a:latin typeface="MS Gothic" charset="-128"/>
                <a:ea typeface="MS Gothic" charset="-128"/>
                <a:cs typeface="MS Gothic" charset="-128"/>
              </a:rPr>
              <a:t>₂</a:t>
            </a:r>
            <a:r>
              <a:rPr lang="ja-JP" altLang="en-US" sz="4600" dirty="0">
                <a:latin typeface="MS Gothic" panose="020B0609070205080204" pitchFamily="49" charset="-128"/>
                <a:ea typeface="MS Gothic" panose="020B0609070205080204" pitchFamily="49" charset="-128"/>
              </a:rPr>
              <a:t>濃度は増え続けている。</a:t>
            </a:r>
          </a:p>
          <a:p>
            <a:endParaRPr lang="ja-JP" altLang="en-US" sz="4000" dirty="0">
              <a:latin typeface="MS Gothic" panose="020B0609070205080204" pitchFamily="49" charset="-128"/>
              <a:ea typeface="MS Gothic" panose="020B0609070205080204" pitchFamily="49" charset="-128"/>
            </a:endParaRPr>
          </a:p>
          <a:p>
            <a:r>
              <a:rPr lang="ja-JP" altLang="en-US" sz="2300" dirty="0">
                <a:latin typeface="MS Gothic" panose="020B0609070205080204" pitchFamily="49" charset="-128"/>
                <a:ea typeface="MS Gothic" panose="020B0609070205080204" pitchFamily="49" charset="-128"/>
              </a:rPr>
              <a:t>北陸電力</a:t>
            </a:r>
            <a:r>
              <a:rPr lang="en" altLang="ja-JP" sz="2300" dirty="0">
                <a:latin typeface="MS Gothic" panose="020B0609070205080204" pitchFamily="49" charset="-128"/>
                <a:ea typeface="MS Gothic" panose="020B0609070205080204" pitchFamily="49" charset="-128"/>
              </a:rPr>
              <a:t>HP</a:t>
            </a:r>
            <a:r>
              <a:rPr lang="ja-JP" altLang="en" sz="2300" dirty="0">
                <a:latin typeface="MS Gothic" panose="020B0609070205080204" pitchFamily="49" charset="-128"/>
                <a:ea typeface="MS Gothic" panose="020B0609070205080204" pitchFamily="49" charset="-128"/>
              </a:rPr>
              <a:t>「</a:t>
            </a:r>
            <a:r>
              <a:rPr lang="ja-JP" altLang="en-US" sz="2300" dirty="0">
                <a:latin typeface="MS Gothic" panose="020B0609070205080204" pitchFamily="49" charset="-128"/>
                <a:ea typeface="MS Gothic" panose="020B0609070205080204" pitchFamily="49" charset="-128"/>
              </a:rPr>
              <a:t>化石燃料等からの</a:t>
            </a:r>
            <a:r>
              <a:rPr lang="en" altLang="ja-JP" sz="2000" dirty="0">
                <a:latin typeface="MS Gothic" panose="020B0609070205080204" pitchFamily="49" charset="-128"/>
                <a:ea typeface="MS Gothic" panose="020B0609070205080204" pitchFamily="49" charset="-128"/>
              </a:rPr>
              <a:t>CO</a:t>
            </a:r>
            <a:r>
              <a:rPr lang="en-US" altLang="ja-JP" sz="2400" dirty="0">
                <a:latin typeface="MS Gothic" charset="-128"/>
                <a:ea typeface="MS Gothic" charset="-128"/>
                <a:cs typeface="MS Gothic" charset="-128"/>
              </a:rPr>
              <a:t>₂</a:t>
            </a:r>
            <a:r>
              <a:rPr lang="ja-JP" altLang="en-US" sz="2300" dirty="0">
                <a:latin typeface="MS Gothic" panose="020B0609070205080204" pitchFamily="49" charset="-128"/>
                <a:ea typeface="MS Gothic" panose="020B0609070205080204" pitchFamily="49" charset="-128"/>
              </a:rPr>
              <a:t>排出量と大気中の</a:t>
            </a:r>
            <a:r>
              <a:rPr lang="en" altLang="ja-JP" sz="2400" dirty="0">
                <a:latin typeface="MS Gothic" panose="020B0609070205080204" pitchFamily="49" charset="-128"/>
                <a:ea typeface="MS Gothic" panose="020B0609070205080204" pitchFamily="49" charset="-128"/>
              </a:rPr>
              <a:t>CO</a:t>
            </a:r>
            <a:r>
              <a:rPr lang="en-US" altLang="ja-JP" sz="2000" dirty="0">
                <a:latin typeface="MS Gothic" charset="-128"/>
                <a:ea typeface="MS Gothic" charset="-128"/>
                <a:cs typeface="MS Gothic" charset="-128"/>
              </a:rPr>
              <a:t>₂</a:t>
            </a:r>
            <a:r>
              <a:rPr lang="ja-JP" altLang="en-US" sz="2300" dirty="0">
                <a:latin typeface="MS Gothic" panose="020B0609070205080204" pitchFamily="49" charset="-128"/>
                <a:ea typeface="MS Gothic" panose="020B0609070205080204" pitchFamily="49" charset="-128"/>
              </a:rPr>
              <a:t>濃度の変化」より</a:t>
            </a:r>
          </a:p>
          <a:p>
            <a:r>
              <a:rPr lang="en" altLang="ja-JP" sz="2300" dirty="0">
                <a:latin typeface="MS Gothic" panose="020B0609070205080204" pitchFamily="49" charset="-128"/>
                <a:ea typeface="MS Gothic" panose="020B0609070205080204" pitchFamily="49" charset="-128"/>
                <a:hlinkClick r:id="rId2"/>
              </a:rPr>
              <a:t>https://</a:t>
            </a:r>
            <a:r>
              <a:rPr lang="en" altLang="ja-JP" sz="2300" dirty="0" err="1">
                <a:latin typeface="MS Gothic" panose="020B0609070205080204" pitchFamily="49" charset="-128"/>
                <a:ea typeface="MS Gothic" panose="020B0609070205080204" pitchFamily="49" charset="-128"/>
                <a:hlinkClick r:id="rId2"/>
              </a:rPr>
              <a:t>www.rikuden.co.jp</a:t>
            </a:r>
            <a:r>
              <a:rPr lang="en" altLang="ja-JP" sz="2300" dirty="0">
                <a:latin typeface="MS Gothic" panose="020B0609070205080204" pitchFamily="49" charset="-128"/>
                <a:ea typeface="MS Gothic" panose="020B0609070205080204" pitchFamily="49" charset="-128"/>
                <a:hlinkClick r:id="rId2"/>
              </a:rPr>
              <a:t>/</a:t>
            </a:r>
            <a:r>
              <a:rPr lang="en" altLang="ja-JP" sz="2300" dirty="0" err="1">
                <a:latin typeface="MS Gothic" panose="020B0609070205080204" pitchFamily="49" charset="-128"/>
                <a:ea typeface="MS Gothic" panose="020B0609070205080204" pitchFamily="49" charset="-128"/>
                <a:hlinkClick r:id="rId2"/>
              </a:rPr>
              <a:t>energie</a:t>
            </a:r>
            <a:r>
              <a:rPr lang="en" altLang="ja-JP" sz="2300" dirty="0">
                <a:latin typeface="MS Gothic" panose="020B0609070205080204" pitchFamily="49" charset="-128"/>
                <a:ea typeface="MS Gothic" panose="020B0609070205080204" pitchFamily="49" charset="-128"/>
                <a:hlinkClick r:id="rId2"/>
              </a:rPr>
              <a:t>-mix/co2emissions.html</a:t>
            </a:r>
            <a:endParaRPr lang="ja-JP" altLang="en-US" sz="2300" dirty="0">
              <a:solidFill>
                <a:srgbClr val="FF0000"/>
              </a:solidFill>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2059706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6B0C7E3-1CD8-9844-A02F-D86128F89018}"/>
              </a:ext>
            </a:extLst>
          </p:cNvPr>
          <p:cNvSpPr txBox="1"/>
          <p:nvPr/>
        </p:nvSpPr>
        <p:spPr>
          <a:xfrm>
            <a:off x="824372" y="4062436"/>
            <a:ext cx="10543256" cy="1938992"/>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200">
                <a:latin typeface="MS Gothic" panose="020B0609070205080204" pitchFamily="49" charset="-128"/>
                <a:ea typeface="MS Gothic" panose="020B0609070205080204" pitchFamily="49" charset="-128"/>
              </a:rPr>
              <a:t>海岸に漂着したプラスチックごみや、大量廃棄されたごみは、環境を汚すだけでなく、生態系にも大きな影響を与えている。</a:t>
            </a:r>
            <a:endParaRPr lang="ja-JP" altLang="en-US" sz="4200">
              <a:solidFill>
                <a:srgbClr val="FF0000"/>
              </a:solidFill>
              <a:latin typeface="MS Gothic" panose="020B0609070205080204" pitchFamily="49" charset="-128"/>
              <a:ea typeface="MS Gothic" panose="020B0609070205080204" pitchFamily="49" charset="-128"/>
            </a:endParaRPr>
          </a:p>
        </p:txBody>
      </p:sp>
      <p:pic>
        <p:nvPicPr>
          <p:cNvPr id="3" name="図 2">
            <a:extLst>
              <a:ext uri="{FF2B5EF4-FFF2-40B4-BE49-F238E27FC236}">
                <a16:creationId xmlns:a16="http://schemas.microsoft.com/office/drawing/2014/main" id="{2B00BBDD-0902-BE41-A676-C4F8C9CDC8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7666" y="638294"/>
            <a:ext cx="4668994" cy="3113437"/>
          </a:xfrm>
          <a:prstGeom prst="rect">
            <a:avLst/>
          </a:prstGeom>
        </p:spPr>
      </p:pic>
      <p:pic>
        <p:nvPicPr>
          <p:cNvPr id="5" name="図 4" descr="砂浜の上にある岩山と青空&#10;&#10;中程度の精度で自動的に生成された説明">
            <a:extLst>
              <a:ext uri="{FF2B5EF4-FFF2-40B4-BE49-F238E27FC236}">
                <a16:creationId xmlns:a16="http://schemas.microsoft.com/office/drawing/2014/main" id="{A7B0E287-E581-414B-9293-B9F7C832BA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60990" y="638294"/>
            <a:ext cx="4056117" cy="3113437"/>
          </a:xfrm>
          <a:prstGeom prst="rect">
            <a:avLst/>
          </a:prstGeom>
        </p:spPr>
      </p:pic>
    </p:spTree>
    <p:extLst>
      <p:ext uri="{BB962C8B-B14F-4D97-AF65-F5344CB8AC3E}">
        <p14:creationId xmlns:p14="http://schemas.microsoft.com/office/powerpoint/2010/main" val="1428013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8D4E663-23B3-1249-AAAF-F986ECF289ED}"/>
              </a:ext>
            </a:extLst>
          </p:cNvPr>
          <p:cNvSpPr txBox="1"/>
          <p:nvPr/>
        </p:nvSpPr>
        <p:spPr>
          <a:xfrm>
            <a:off x="913249" y="1680945"/>
            <a:ext cx="10365502" cy="33239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5400" dirty="0">
                <a:latin typeface="MS Gothic" panose="020B0609070205080204" pitchFamily="49" charset="-128"/>
                <a:ea typeface="MS Gothic" panose="020B0609070205080204" pitchFamily="49" charset="-128"/>
              </a:rPr>
              <a:t>便利な生活は、資源の枯渇やゴミの増加、</a:t>
            </a:r>
            <a:r>
              <a:rPr lang="en-US" altLang="ja-JP" sz="5400" dirty="0">
                <a:latin typeface="MS Gothic" panose="020B0609070205080204" pitchFamily="49" charset="-128"/>
                <a:ea typeface="MS Gothic" panose="020B0609070205080204" pitchFamily="49" charset="-128"/>
              </a:rPr>
              <a:t> </a:t>
            </a:r>
            <a:r>
              <a:rPr lang="ja-JP" altLang="en-US" sz="5400" dirty="0">
                <a:solidFill>
                  <a:srgbClr val="FF0000"/>
                </a:solidFill>
                <a:latin typeface="MS Gothic" panose="020B0609070205080204" pitchFamily="49" charset="-128"/>
                <a:ea typeface="MS Gothic" panose="020B0609070205080204" pitchFamily="49" charset="-128"/>
              </a:rPr>
              <a:t>地球温暖化</a:t>
            </a:r>
            <a:r>
              <a:rPr lang="en-US" altLang="ja-JP" sz="5400" dirty="0">
                <a:solidFill>
                  <a:srgbClr val="FF0000"/>
                </a:solidFill>
                <a:latin typeface="MS Gothic" panose="020B0609070205080204" pitchFamily="49" charset="-128"/>
                <a:ea typeface="MS Gothic" panose="020B0609070205080204" pitchFamily="49" charset="-128"/>
              </a:rPr>
              <a:t> </a:t>
            </a:r>
            <a:r>
              <a:rPr lang="ja-JP" altLang="en-US" sz="5400" dirty="0">
                <a:latin typeface="MS Gothic" panose="020B0609070205080204" pitchFamily="49" charset="-128"/>
                <a:ea typeface="MS Gothic" panose="020B0609070205080204" pitchFamily="49" charset="-128"/>
              </a:rPr>
              <a:t>、河川や海の汚染など、さまざまな環境問題を引き起こしている。</a:t>
            </a:r>
            <a:endParaRPr lang="ja-JP" altLang="en-US" sz="5400" dirty="0">
              <a:solidFill>
                <a:srgbClr val="FF0000"/>
              </a:solidFill>
              <a:latin typeface="MS Gothic" panose="020B0609070205080204" pitchFamily="49" charset="-128"/>
              <a:ea typeface="MS Gothic" panose="020B0609070205080204" pitchFamily="49" charset="-128"/>
            </a:endParaRPr>
          </a:p>
        </p:txBody>
      </p:sp>
      <p:sp>
        <p:nvSpPr>
          <p:cNvPr id="3" name="メモ 2">
            <a:extLst>
              <a:ext uri="{FF2B5EF4-FFF2-40B4-BE49-F238E27FC236}">
                <a16:creationId xmlns:a16="http://schemas.microsoft.com/office/drawing/2014/main" id="{8CD3FD2A-EB9C-E041-84A3-7ACB5AC3846E}"/>
              </a:ext>
            </a:extLst>
          </p:cNvPr>
          <p:cNvSpPr/>
          <p:nvPr/>
        </p:nvSpPr>
        <p:spPr>
          <a:xfrm>
            <a:off x="3774782" y="2586938"/>
            <a:ext cx="3938450" cy="756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3612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0238299-D064-824E-ADD5-6291C1A768FC}"/>
              </a:ext>
            </a:extLst>
          </p:cNvPr>
          <p:cNvPicPr>
            <a:picLocks noChangeAspect="1"/>
          </p:cNvPicPr>
          <p:nvPr/>
        </p:nvPicPr>
        <p:blipFill>
          <a:blip r:embed="rId2"/>
          <a:stretch>
            <a:fillRect/>
          </a:stretch>
        </p:blipFill>
        <p:spPr>
          <a:xfrm>
            <a:off x="720000" y="539999"/>
            <a:ext cx="10752000" cy="723214"/>
          </a:xfrm>
          <a:prstGeom prst="rect">
            <a:avLst/>
          </a:prstGeom>
        </p:spPr>
      </p:pic>
      <p:sp>
        <p:nvSpPr>
          <p:cNvPr id="3" name="テキスト ボックス 2">
            <a:extLst>
              <a:ext uri="{FF2B5EF4-FFF2-40B4-BE49-F238E27FC236}">
                <a16:creationId xmlns:a16="http://schemas.microsoft.com/office/drawing/2014/main" id="{AF2889F1-265F-EF40-B751-DC9BCFFC397E}"/>
              </a:ext>
            </a:extLst>
          </p:cNvPr>
          <p:cNvSpPr txBox="1"/>
          <p:nvPr/>
        </p:nvSpPr>
        <p:spPr>
          <a:xfrm>
            <a:off x="1266092" y="533381"/>
            <a:ext cx="10205908"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400">
                <a:latin typeface="MS Gothic" panose="020B0609070205080204" pitchFamily="49" charset="-128"/>
                <a:ea typeface="MS Gothic" panose="020B0609070205080204" pitchFamily="49" charset="-128"/>
              </a:rPr>
              <a:t>②社会の取り組み</a:t>
            </a:r>
            <a:endParaRPr kumimoji="1" lang="ja-JP" altLang="en-US" sz="4400">
              <a:latin typeface="MS Gothic" panose="020B0609070205080204" pitchFamily="49" charset="-128"/>
              <a:ea typeface="MS Gothic" panose="020B0609070205080204" pitchFamily="49" charset="-128"/>
            </a:endParaRPr>
          </a:p>
        </p:txBody>
      </p:sp>
      <p:sp>
        <p:nvSpPr>
          <p:cNvPr id="4" name="テキスト ボックス 3">
            <a:extLst>
              <a:ext uri="{FF2B5EF4-FFF2-40B4-BE49-F238E27FC236}">
                <a16:creationId xmlns:a16="http://schemas.microsoft.com/office/drawing/2014/main" id="{1E7EE1A7-FB76-0541-8C82-0D242CA7641A}"/>
              </a:ext>
            </a:extLst>
          </p:cNvPr>
          <p:cNvSpPr txBox="1"/>
          <p:nvPr/>
        </p:nvSpPr>
        <p:spPr>
          <a:xfrm>
            <a:off x="720000" y="1408451"/>
            <a:ext cx="10752646" cy="2492990"/>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684000" indent="-684000"/>
            <a:r>
              <a:rPr lang="ja-JP" altLang="en-US" sz="5400" b="1" dirty="0">
                <a:solidFill>
                  <a:schemeClr val="accent6">
                    <a:lumMod val="75000"/>
                  </a:schemeClr>
                </a:solidFill>
                <a:latin typeface="MS Gothic" panose="020B0609070205080204" pitchFamily="49" charset="-128"/>
                <a:ea typeface="MS Gothic" panose="020B0609070205080204" pitchFamily="49" charset="-128"/>
              </a:rPr>
              <a:t>Ｑ</a:t>
            </a:r>
            <a:r>
              <a:rPr lang="ja-JP" altLang="en-US" sz="5400" dirty="0">
                <a:latin typeface="MS Gothic" panose="020B0609070205080204" pitchFamily="49" charset="-128"/>
                <a:ea typeface="MS Gothic" panose="020B0609070205080204" pitchFamily="49" charset="-128"/>
              </a:rPr>
              <a:t>世界の全人口が日本人と同じ暮らしをしたら地球は何個必要だと言われているか？</a:t>
            </a:r>
            <a:endParaRPr kumimoji="1" lang="ja-JP" altLang="en-US" sz="5400" dirty="0">
              <a:latin typeface="MS Gothic" panose="020B0609070205080204" pitchFamily="49" charset="-128"/>
              <a:ea typeface="MS Gothic" panose="020B0609070205080204" pitchFamily="49" charset="-128"/>
            </a:endParaRPr>
          </a:p>
        </p:txBody>
      </p:sp>
      <p:sp>
        <p:nvSpPr>
          <p:cNvPr id="6" name="テキスト ボックス 5">
            <a:extLst>
              <a:ext uri="{FF2B5EF4-FFF2-40B4-BE49-F238E27FC236}">
                <a16:creationId xmlns:a16="http://schemas.microsoft.com/office/drawing/2014/main" id="{ED8A1EA0-3F7B-AE46-BD98-A1BA051049A1}"/>
              </a:ext>
            </a:extLst>
          </p:cNvPr>
          <p:cNvSpPr txBox="1">
            <a:spLocks/>
          </p:cNvSpPr>
          <p:nvPr/>
        </p:nvSpPr>
        <p:spPr>
          <a:xfrm>
            <a:off x="720000" y="4315757"/>
            <a:ext cx="3420000" cy="1080000"/>
          </a:xfrm>
          <a:prstGeom prst="roundRect">
            <a:avLst/>
          </a:prstGeom>
          <a:gradFill flip="none" rotWithShape="1">
            <a:gsLst>
              <a:gs pos="0">
                <a:srgbClr val="EFBFB8"/>
              </a:gs>
              <a:gs pos="100000">
                <a:srgbClr val="FFDCDC"/>
              </a:gs>
            </a:gsLst>
            <a:lin ang="13500000" scaled="1"/>
            <a:tileRect/>
          </a:gradFill>
          <a:ln w="25400" cap="flat">
            <a:solidFill>
              <a:srgbClr val="E5A08D"/>
            </a:solidFill>
            <a:round/>
          </a:ln>
        </p:spPr>
        <p:txBody>
          <a:bodyPr wrap="square" tIns="0" rtlCol="0" anchor="ctr" anchorCtr="1">
            <a:noAutofit/>
          </a:bodyPr>
          <a:lstStyle/>
          <a:p>
            <a:pPr algn="ctr"/>
            <a:r>
              <a:rPr lang="en" altLang="ja-JP" sz="4800" dirty="0">
                <a:latin typeface="MS Gothic" panose="020B0609070205080204" pitchFamily="49" charset="-128"/>
                <a:ea typeface="MS Gothic" panose="020B0609070205080204" pitchFamily="49" charset="-128"/>
              </a:rPr>
              <a:t>A</a:t>
            </a:r>
            <a:r>
              <a:rPr lang="ja-JP" altLang="en" sz="4800" dirty="0">
                <a:latin typeface="MS Gothic" panose="020B0609070205080204" pitchFamily="49" charset="-128"/>
                <a:ea typeface="MS Gothic" panose="020B0609070205080204" pitchFamily="49" charset="-128"/>
              </a:rPr>
              <a:t>　</a:t>
            </a:r>
            <a:r>
              <a:rPr lang="en" altLang="ja-JP" sz="4800" dirty="0">
                <a:latin typeface="MS Gothic" panose="020B0609070205080204" pitchFamily="49" charset="-128"/>
                <a:ea typeface="MS Gothic" panose="020B0609070205080204" pitchFamily="49" charset="-128"/>
              </a:rPr>
              <a:t>1.7</a:t>
            </a:r>
            <a:r>
              <a:rPr lang="ja-JP" altLang="en-US" sz="4800" dirty="0">
                <a:latin typeface="MS Gothic" panose="020B0609070205080204" pitchFamily="49" charset="-128"/>
                <a:ea typeface="MS Gothic" panose="020B0609070205080204" pitchFamily="49" charset="-128"/>
              </a:rPr>
              <a:t>個</a:t>
            </a:r>
            <a:endParaRPr kumimoji="1" lang="ja-JP" altLang="en-US" sz="4800" dirty="0">
              <a:latin typeface="MS Gothic" panose="020B0609070205080204" pitchFamily="49" charset="-128"/>
              <a:ea typeface="MS Gothic" panose="020B0609070205080204" pitchFamily="49" charset="-128"/>
            </a:endParaRPr>
          </a:p>
        </p:txBody>
      </p:sp>
      <p:sp>
        <p:nvSpPr>
          <p:cNvPr id="7" name="テキスト ボックス 6">
            <a:extLst>
              <a:ext uri="{FF2B5EF4-FFF2-40B4-BE49-F238E27FC236}">
                <a16:creationId xmlns:a16="http://schemas.microsoft.com/office/drawing/2014/main" id="{A43A8C63-E180-9740-8AF9-61BB3A872821}"/>
              </a:ext>
            </a:extLst>
          </p:cNvPr>
          <p:cNvSpPr txBox="1">
            <a:spLocks/>
          </p:cNvSpPr>
          <p:nvPr/>
        </p:nvSpPr>
        <p:spPr>
          <a:xfrm>
            <a:off x="4392000" y="4315757"/>
            <a:ext cx="3420000" cy="1080000"/>
          </a:xfrm>
          <a:prstGeom prst="roundRect">
            <a:avLst/>
          </a:prstGeom>
          <a:gradFill flip="none" rotWithShape="1">
            <a:gsLst>
              <a:gs pos="0">
                <a:srgbClr val="AFD1B2"/>
              </a:gs>
              <a:gs pos="100000">
                <a:srgbClr val="E3EFE1"/>
              </a:gs>
            </a:gsLst>
            <a:lin ang="13500000" scaled="1"/>
            <a:tileRect/>
          </a:gradFill>
          <a:ln w="25400" cap="flat">
            <a:solidFill>
              <a:srgbClr val="A0CAA8"/>
            </a:solidFill>
            <a:round/>
          </a:ln>
        </p:spPr>
        <p:txBody>
          <a:bodyPr wrap="square" tIns="0" rtlCol="0" anchor="ctr" anchorCtr="1">
            <a:noAutofit/>
          </a:bodyPr>
          <a:lstStyle/>
          <a:p>
            <a:pPr algn="ctr"/>
            <a:r>
              <a:rPr lang="en" altLang="ja-JP" sz="4800" dirty="0">
                <a:latin typeface="MS Gothic" panose="020B0609070205080204" pitchFamily="49" charset="-128"/>
                <a:ea typeface="MS Gothic" panose="020B0609070205080204" pitchFamily="49" charset="-128"/>
              </a:rPr>
              <a:t>B</a:t>
            </a:r>
            <a:r>
              <a:rPr lang="ja-JP" altLang="en" sz="4800">
                <a:latin typeface="MS Gothic" panose="020B0609070205080204" pitchFamily="49" charset="-128"/>
                <a:ea typeface="MS Gothic" panose="020B0609070205080204" pitchFamily="49" charset="-128"/>
              </a:rPr>
              <a:t>　</a:t>
            </a:r>
            <a:r>
              <a:rPr lang="en" altLang="ja-JP" sz="4800" dirty="0">
                <a:latin typeface="MS Gothic" panose="020B0609070205080204" pitchFamily="49" charset="-128"/>
                <a:ea typeface="MS Gothic" panose="020B0609070205080204" pitchFamily="49" charset="-128"/>
              </a:rPr>
              <a:t>2.2</a:t>
            </a:r>
            <a:r>
              <a:rPr lang="ja-JP" altLang="en-US" sz="4800">
                <a:latin typeface="MS Gothic" panose="020B0609070205080204" pitchFamily="49" charset="-128"/>
                <a:ea typeface="MS Gothic" panose="020B0609070205080204" pitchFamily="49" charset="-128"/>
              </a:rPr>
              <a:t>個</a:t>
            </a:r>
            <a:endParaRPr kumimoji="1" lang="ja-JP" altLang="en-US" sz="4800">
              <a:latin typeface="MS Gothic" panose="020B0609070205080204" pitchFamily="49" charset="-128"/>
              <a:ea typeface="MS Gothic" panose="020B0609070205080204" pitchFamily="49" charset="-128"/>
            </a:endParaRPr>
          </a:p>
        </p:txBody>
      </p:sp>
      <p:sp>
        <p:nvSpPr>
          <p:cNvPr id="8" name="テキスト ボックス 7">
            <a:extLst>
              <a:ext uri="{FF2B5EF4-FFF2-40B4-BE49-F238E27FC236}">
                <a16:creationId xmlns:a16="http://schemas.microsoft.com/office/drawing/2014/main" id="{ED3584D3-CCE0-BD47-8E08-0406D5EC657C}"/>
              </a:ext>
            </a:extLst>
          </p:cNvPr>
          <p:cNvSpPr txBox="1">
            <a:spLocks/>
          </p:cNvSpPr>
          <p:nvPr/>
        </p:nvSpPr>
        <p:spPr>
          <a:xfrm>
            <a:off x="8064000" y="4315757"/>
            <a:ext cx="3420000" cy="1080000"/>
          </a:xfrm>
          <a:prstGeom prst="roundRect">
            <a:avLst/>
          </a:prstGeom>
          <a:gradFill flip="none" rotWithShape="1">
            <a:gsLst>
              <a:gs pos="0">
                <a:srgbClr val="F0C99F"/>
              </a:gs>
              <a:gs pos="100000">
                <a:srgbClr val="FAE3D1"/>
              </a:gs>
            </a:gsLst>
            <a:lin ang="13500000" scaled="1"/>
            <a:tileRect/>
          </a:gradFill>
          <a:ln w="25400" cap="flat">
            <a:solidFill>
              <a:srgbClr val="E9B27F"/>
            </a:solidFill>
            <a:round/>
          </a:ln>
        </p:spPr>
        <p:txBody>
          <a:bodyPr wrap="square" tIns="0" rtlCol="0" anchor="ctr" anchorCtr="1">
            <a:noAutofit/>
          </a:bodyPr>
          <a:lstStyle/>
          <a:p>
            <a:pPr algn="ctr"/>
            <a:r>
              <a:rPr lang="en" altLang="ja-JP" sz="4800" dirty="0">
                <a:latin typeface="MS Gothic" panose="020B0609070205080204" pitchFamily="49" charset="-128"/>
                <a:ea typeface="MS Gothic" panose="020B0609070205080204" pitchFamily="49" charset="-128"/>
              </a:rPr>
              <a:t>C</a:t>
            </a:r>
            <a:r>
              <a:rPr lang="ja-JP" altLang="en" sz="4800">
                <a:latin typeface="MS Gothic" panose="020B0609070205080204" pitchFamily="49" charset="-128"/>
                <a:ea typeface="MS Gothic" panose="020B0609070205080204" pitchFamily="49" charset="-128"/>
              </a:rPr>
              <a:t>　</a:t>
            </a:r>
            <a:r>
              <a:rPr lang="en" altLang="ja-JP" sz="4800" dirty="0">
                <a:latin typeface="MS Gothic" panose="020B0609070205080204" pitchFamily="49" charset="-128"/>
                <a:ea typeface="MS Gothic" panose="020B0609070205080204" pitchFamily="49" charset="-128"/>
              </a:rPr>
              <a:t>2.</a:t>
            </a:r>
            <a:r>
              <a:rPr lang="en-US" altLang="ja-JP" sz="4800" dirty="0">
                <a:latin typeface="MS Gothic" panose="020B0609070205080204" pitchFamily="49" charset="-128"/>
                <a:ea typeface="MS Gothic" panose="020B0609070205080204" pitchFamily="49" charset="-128"/>
              </a:rPr>
              <a:t>9</a:t>
            </a:r>
            <a:r>
              <a:rPr lang="ja-JP" altLang="en-US" sz="4800">
                <a:latin typeface="MS Gothic" panose="020B0609070205080204" pitchFamily="49" charset="-128"/>
                <a:ea typeface="MS Gothic" panose="020B0609070205080204" pitchFamily="49" charset="-128"/>
              </a:rPr>
              <a:t>個</a:t>
            </a:r>
            <a:endParaRPr kumimoji="1" lang="ja-JP" altLang="en-US" sz="4800">
              <a:latin typeface="MS Gothic" panose="020B0609070205080204" pitchFamily="49" charset="-128"/>
              <a:ea typeface="MS Gothic" panose="020B0609070205080204" pitchFamily="49" charset="-128"/>
            </a:endParaRPr>
          </a:p>
        </p:txBody>
      </p:sp>
      <p:sp>
        <p:nvSpPr>
          <p:cNvPr id="5" name="テキスト ボックス 4"/>
          <p:cNvSpPr txBox="1"/>
          <p:nvPr/>
        </p:nvSpPr>
        <p:spPr>
          <a:xfrm>
            <a:off x="8424325" y="5677981"/>
            <a:ext cx="2262158" cy="646331"/>
          </a:xfrm>
          <a:prstGeom prst="rect">
            <a:avLst/>
          </a:prstGeom>
          <a:noFill/>
        </p:spPr>
        <p:txBody>
          <a:bodyPr wrap="none" rtlCol="0">
            <a:spAutoFit/>
          </a:bodyPr>
          <a:lstStyle/>
          <a:p>
            <a:r>
              <a:rPr kumimoji="1" lang="ja-JP" altLang="en-US" sz="3600" dirty="0">
                <a:solidFill>
                  <a:srgbClr val="FF0000"/>
                </a:solidFill>
                <a:latin typeface="MS Gothic" charset="-128"/>
                <a:ea typeface="MS Gothic" charset="-128"/>
                <a:cs typeface="MS Gothic" charset="-128"/>
              </a:rPr>
              <a:t>答え</a:t>
            </a:r>
            <a:r>
              <a:rPr kumimoji="1" lang="en-US" altLang="ja-JP" sz="3600" dirty="0">
                <a:solidFill>
                  <a:srgbClr val="FF0000"/>
                </a:solidFill>
                <a:latin typeface="MS Gothic" charset="-128"/>
                <a:ea typeface="MS Gothic" charset="-128"/>
                <a:cs typeface="MS Gothic" charset="-128"/>
              </a:rPr>
              <a:t> </a:t>
            </a:r>
            <a:r>
              <a:rPr kumimoji="1" lang="ja-JP" altLang="en-US" sz="3600" dirty="0">
                <a:solidFill>
                  <a:srgbClr val="FF0000"/>
                </a:solidFill>
                <a:latin typeface="MS Gothic" charset="-128"/>
                <a:ea typeface="MS Gothic" charset="-128"/>
                <a:cs typeface="MS Gothic" charset="-128"/>
              </a:rPr>
              <a:t>→</a:t>
            </a:r>
            <a:r>
              <a:rPr kumimoji="1" lang="en-US" altLang="ja-JP" sz="3600" dirty="0">
                <a:solidFill>
                  <a:srgbClr val="FF0000"/>
                </a:solidFill>
                <a:latin typeface="MS Gothic" charset="-128"/>
                <a:ea typeface="MS Gothic" charset="-128"/>
                <a:cs typeface="MS Gothic" charset="-128"/>
              </a:rPr>
              <a:t> C</a:t>
            </a:r>
            <a:endParaRPr kumimoji="1" lang="ja-JP" altLang="en-US" sz="2000" dirty="0">
              <a:solidFill>
                <a:srgbClr val="FF0000"/>
              </a:solidFill>
              <a:latin typeface="MS Gothic" charset="-128"/>
              <a:ea typeface="MS Gothic" charset="-128"/>
              <a:cs typeface="MS Gothic" charset="-128"/>
            </a:endParaRPr>
          </a:p>
        </p:txBody>
      </p:sp>
      <p:sp>
        <p:nvSpPr>
          <p:cNvPr id="9" name="メモ 8">
            <a:extLst>
              <a:ext uri="{FF2B5EF4-FFF2-40B4-BE49-F238E27FC236}">
                <a16:creationId xmlns:a16="http://schemas.microsoft.com/office/drawing/2014/main" id="{353B011A-A739-DF4A-A4AA-DBFD6440397D}"/>
              </a:ext>
            </a:extLst>
          </p:cNvPr>
          <p:cNvSpPr/>
          <p:nvPr/>
        </p:nvSpPr>
        <p:spPr>
          <a:xfrm>
            <a:off x="10268074" y="5751910"/>
            <a:ext cx="1133588" cy="514239"/>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425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8A0F79A-7F6D-6149-8631-00604FBB23A4}"/>
              </a:ext>
            </a:extLst>
          </p:cNvPr>
          <p:cNvSpPr txBox="1"/>
          <p:nvPr/>
        </p:nvSpPr>
        <p:spPr>
          <a:xfrm>
            <a:off x="913249" y="2089736"/>
            <a:ext cx="10365502" cy="2492990"/>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5400">
                <a:latin typeface="MS Gothic" panose="020B0609070205080204" pitchFamily="49" charset="-128"/>
                <a:ea typeface="MS Gothic" panose="020B0609070205080204" pitchFamily="49" charset="-128"/>
              </a:rPr>
              <a:t>地球環境を未来の人類とも共有していくため</a:t>
            </a:r>
            <a:r>
              <a:rPr lang="en-US" altLang="ja-JP" sz="5400" dirty="0">
                <a:latin typeface="MS Gothic" panose="020B0609070205080204" pitchFamily="49" charset="-128"/>
                <a:ea typeface="MS Gothic" panose="020B0609070205080204" pitchFamily="49" charset="-128"/>
              </a:rPr>
              <a:t> </a:t>
            </a:r>
            <a:r>
              <a:rPr lang="ja-JP" altLang="en-US" sz="5400">
                <a:solidFill>
                  <a:srgbClr val="FF0000"/>
                </a:solidFill>
                <a:latin typeface="MS Gothic" panose="020B0609070205080204" pitchFamily="49" charset="-128"/>
                <a:ea typeface="MS Gothic" panose="020B0609070205080204" pitchFamily="49" charset="-128"/>
              </a:rPr>
              <a:t>持続可能</a:t>
            </a:r>
            <a:r>
              <a:rPr lang="en-US" altLang="ja-JP" sz="5400" dirty="0">
                <a:solidFill>
                  <a:srgbClr val="FF0000"/>
                </a:solidFill>
                <a:latin typeface="MS Gothic" panose="020B0609070205080204" pitchFamily="49" charset="-128"/>
                <a:ea typeface="MS Gothic" panose="020B0609070205080204" pitchFamily="49" charset="-128"/>
              </a:rPr>
              <a:t> </a:t>
            </a:r>
            <a:r>
              <a:rPr lang="ja-JP" altLang="en-US" sz="5400">
                <a:latin typeface="MS Gothic" panose="020B0609070205080204" pitchFamily="49" charset="-128"/>
                <a:ea typeface="MS Gothic" panose="020B0609070205080204" pitchFamily="49" charset="-128"/>
              </a:rPr>
              <a:t>な社会のしくみを作っていく必要がある。</a:t>
            </a:r>
            <a:endParaRPr lang="ja-JP" altLang="en-US" sz="5400">
              <a:solidFill>
                <a:srgbClr val="FF0000"/>
              </a:solidFill>
              <a:latin typeface="MS Gothic" panose="020B0609070205080204" pitchFamily="49" charset="-128"/>
              <a:ea typeface="MS Gothic" panose="020B0609070205080204" pitchFamily="49" charset="-128"/>
            </a:endParaRPr>
          </a:p>
        </p:txBody>
      </p:sp>
      <p:sp>
        <p:nvSpPr>
          <p:cNvPr id="3" name="メモ 2">
            <a:extLst>
              <a:ext uri="{FF2B5EF4-FFF2-40B4-BE49-F238E27FC236}">
                <a16:creationId xmlns:a16="http://schemas.microsoft.com/office/drawing/2014/main" id="{353B011A-A739-DF4A-A4AA-DBFD6440397D}"/>
              </a:ext>
            </a:extLst>
          </p:cNvPr>
          <p:cNvSpPr/>
          <p:nvPr/>
        </p:nvSpPr>
        <p:spPr>
          <a:xfrm>
            <a:off x="4495544" y="2994947"/>
            <a:ext cx="3174658" cy="756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516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AA9CBBB-8D37-E94A-9CD0-2F5648265F50}"/>
              </a:ext>
            </a:extLst>
          </p:cNvPr>
          <p:cNvSpPr txBox="1"/>
          <p:nvPr/>
        </p:nvSpPr>
        <p:spPr>
          <a:xfrm>
            <a:off x="720000" y="242867"/>
            <a:ext cx="10800000" cy="523220"/>
          </a:xfrm>
          <a:prstGeom prst="rect">
            <a:avLst/>
          </a:prstGeom>
          <a:noFill/>
          <a:effectLst/>
        </p:spPr>
        <p:txBody>
          <a:bodyPr wrap="square" rtlCol="0" anchor="t" anchorCtr="0">
            <a:spAutoFit/>
          </a:bodyPr>
          <a:lstStyle/>
          <a:p>
            <a:r>
              <a:rPr lang="ja-JP" altLang="en-US" sz="2800" dirty="0">
                <a:solidFill>
                  <a:schemeClr val="accent5">
                    <a:lumMod val="75000"/>
                  </a:schemeClr>
                </a:solidFill>
                <a:latin typeface="MS Gothic" panose="020B0609070205080204" pitchFamily="49" charset="-128"/>
                <a:ea typeface="MS Gothic" panose="020B0609070205080204" pitchFamily="49" charset="-128"/>
              </a:rPr>
              <a:t>●</a:t>
            </a:r>
            <a:r>
              <a:rPr lang="ja-JP" altLang="en-US" sz="2800" dirty="0">
                <a:latin typeface="MS Gothic" panose="020B0609070205080204" pitchFamily="49" charset="-128"/>
                <a:ea typeface="MS Gothic" panose="020B0609070205080204" pitchFamily="49" charset="-128"/>
              </a:rPr>
              <a:t>持続可能な社会に向けた取り組み</a:t>
            </a:r>
            <a:endParaRPr kumimoji="1" lang="ja-JP" altLang="en-US" sz="2800" dirty="0">
              <a:latin typeface="MS Gothic" panose="020B0609070205080204" pitchFamily="49" charset="-128"/>
              <a:ea typeface="MS Gothic" panose="020B0609070205080204" pitchFamily="49" charset="-128"/>
            </a:endParaRPr>
          </a:p>
        </p:txBody>
      </p:sp>
      <p:pic>
        <p:nvPicPr>
          <p:cNvPr id="4" name="図 3">
            <a:extLst>
              <a:ext uri="{FF2B5EF4-FFF2-40B4-BE49-F238E27FC236}">
                <a16:creationId xmlns:a16="http://schemas.microsoft.com/office/drawing/2014/main" id="{A012D930-6F46-2946-B08A-517FB412A70C}"/>
              </a:ext>
            </a:extLst>
          </p:cNvPr>
          <p:cNvPicPr>
            <a:picLocks noChangeAspect="1"/>
          </p:cNvPicPr>
          <p:nvPr/>
        </p:nvPicPr>
        <p:blipFill>
          <a:blip r:embed="rId2"/>
          <a:stretch>
            <a:fillRect/>
          </a:stretch>
        </p:blipFill>
        <p:spPr>
          <a:xfrm>
            <a:off x="4321138" y="803889"/>
            <a:ext cx="3600452" cy="3344582"/>
          </a:xfrm>
          <a:prstGeom prst="rect">
            <a:avLst/>
          </a:prstGeom>
        </p:spPr>
      </p:pic>
      <p:pic>
        <p:nvPicPr>
          <p:cNvPr id="6" name="図 5">
            <a:extLst>
              <a:ext uri="{FF2B5EF4-FFF2-40B4-BE49-F238E27FC236}">
                <a16:creationId xmlns:a16="http://schemas.microsoft.com/office/drawing/2014/main" id="{E4D97138-A2E1-CF48-B26A-72C28BC7962F}"/>
              </a:ext>
            </a:extLst>
          </p:cNvPr>
          <p:cNvPicPr>
            <a:picLocks noChangeAspect="1"/>
          </p:cNvPicPr>
          <p:nvPr/>
        </p:nvPicPr>
        <p:blipFill>
          <a:blip r:embed="rId3"/>
          <a:stretch>
            <a:fillRect/>
          </a:stretch>
        </p:blipFill>
        <p:spPr>
          <a:xfrm>
            <a:off x="1557767" y="766087"/>
            <a:ext cx="3066826" cy="3517320"/>
          </a:xfrm>
          <a:prstGeom prst="rect">
            <a:avLst/>
          </a:prstGeom>
        </p:spPr>
      </p:pic>
      <p:pic>
        <p:nvPicPr>
          <p:cNvPr id="8" name="図 7">
            <a:extLst>
              <a:ext uri="{FF2B5EF4-FFF2-40B4-BE49-F238E27FC236}">
                <a16:creationId xmlns:a16="http://schemas.microsoft.com/office/drawing/2014/main" id="{DD374F91-A8D1-F14B-8217-0653F66AC0BF}"/>
              </a:ext>
            </a:extLst>
          </p:cNvPr>
          <p:cNvPicPr>
            <a:picLocks noChangeAspect="1"/>
          </p:cNvPicPr>
          <p:nvPr/>
        </p:nvPicPr>
        <p:blipFill>
          <a:blip r:embed="rId4"/>
          <a:stretch>
            <a:fillRect/>
          </a:stretch>
        </p:blipFill>
        <p:spPr>
          <a:xfrm>
            <a:off x="7678969" y="660209"/>
            <a:ext cx="3058512" cy="5769466"/>
          </a:xfrm>
          <a:prstGeom prst="rect">
            <a:avLst/>
          </a:prstGeom>
        </p:spPr>
      </p:pic>
      <p:pic>
        <p:nvPicPr>
          <p:cNvPr id="10" name="図 9">
            <a:extLst>
              <a:ext uri="{FF2B5EF4-FFF2-40B4-BE49-F238E27FC236}">
                <a16:creationId xmlns:a16="http://schemas.microsoft.com/office/drawing/2014/main" id="{ABD0E501-9CDE-7D43-97F6-6B9EDF5D7E57}"/>
              </a:ext>
            </a:extLst>
          </p:cNvPr>
          <p:cNvPicPr>
            <a:picLocks noChangeAspect="1"/>
          </p:cNvPicPr>
          <p:nvPr/>
        </p:nvPicPr>
        <p:blipFill>
          <a:blip r:embed="rId5"/>
          <a:stretch>
            <a:fillRect/>
          </a:stretch>
        </p:blipFill>
        <p:spPr>
          <a:xfrm>
            <a:off x="1474679" y="3830634"/>
            <a:ext cx="6181503" cy="2599041"/>
          </a:xfrm>
          <a:prstGeom prst="rect">
            <a:avLst/>
          </a:prstGeom>
        </p:spPr>
      </p:pic>
    </p:spTree>
    <p:extLst>
      <p:ext uri="{BB962C8B-B14F-4D97-AF65-F5344CB8AC3E}">
        <p14:creationId xmlns:p14="http://schemas.microsoft.com/office/powerpoint/2010/main" val="408025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C86647F-1E3F-2148-B8C7-037134735188}"/>
              </a:ext>
            </a:extLst>
          </p:cNvPr>
          <p:cNvSpPr txBox="1"/>
          <p:nvPr/>
        </p:nvSpPr>
        <p:spPr>
          <a:xfrm>
            <a:off x="913249" y="1788521"/>
            <a:ext cx="10365502" cy="33239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5400" dirty="0">
                <a:latin typeface="MS Gothic" panose="020B0609070205080204" pitchFamily="49" charset="-128"/>
                <a:ea typeface="MS Gothic" panose="020B0609070205080204" pitchFamily="49" charset="-128"/>
              </a:rPr>
              <a:t>日本では</a:t>
            </a:r>
            <a:r>
              <a:rPr lang="en-US" altLang="ja-JP" sz="5400" dirty="0">
                <a:latin typeface="MS Gothic" panose="020B0609070205080204" pitchFamily="49" charset="-128"/>
                <a:ea typeface="MS Gothic" panose="020B0609070205080204" pitchFamily="49" charset="-128"/>
              </a:rPr>
              <a:t> </a:t>
            </a:r>
            <a:r>
              <a:rPr lang="ja-JP" altLang="en-US" sz="5400" dirty="0">
                <a:solidFill>
                  <a:srgbClr val="FF0000"/>
                </a:solidFill>
                <a:latin typeface="MS Gothic" panose="020B0609070205080204" pitchFamily="49" charset="-128"/>
                <a:ea typeface="MS Gothic" panose="020B0609070205080204" pitchFamily="49" charset="-128"/>
              </a:rPr>
              <a:t>循環</a:t>
            </a:r>
            <a:r>
              <a:rPr lang="en-US" altLang="ja-JP" sz="5400" dirty="0">
                <a:latin typeface="MS Gothic" panose="020B0609070205080204" pitchFamily="49" charset="-128"/>
                <a:ea typeface="MS Gothic" panose="020B0609070205080204" pitchFamily="49" charset="-128"/>
              </a:rPr>
              <a:t> </a:t>
            </a:r>
            <a:r>
              <a:rPr lang="ja-JP" altLang="en-US" sz="5400" dirty="0">
                <a:latin typeface="MS Gothic" panose="020B0609070205080204" pitchFamily="49" charset="-128"/>
                <a:ea typeface="MS Gothic" panose="020B0609070205080204" pitchFamily="49" charset="-128"/>
              </a:rPr>
              <a:t>型社会の形成をめざして積極的な環境保全活動を行う企業や自治体、学校が増えてきている。</a:t>
            </a:r>
            <a:endParaRPr lang="ja-JP" altLang="en-US" sz="5400" dirty="0">
              <a:solidFill>
                <a:srgbClr val="FF0000"/>
              </a:solidFill>
              <a:latin typeface="MS Gothic" panose="020B0609070205080204" pitchFamily="49" charset="-128"/>
              <a:ea typeface="MS Gothic" panose="020B0609070205080204" pitchFamily="49" charset="-128"/>
            </a:endParaRPr>
          </a:p>
        </p:txBody>
      </p:sp>
      <p:sp>
        <p:nvSpPr>
          <p:cNvPr id="3" name="メモ 2">
            <a:extLst>
              <a:ext uri="{FF2B5EF4-FFF2-40B4-BE49-F238E27FC236}">
                <a16:creationId xmlns:a16="http://schemas.microsoft.com/office/drawing/2014/main" id="{D120D9A5-B5F9-2D42-B06A-1B2194BC9DD0}"/>
              </a:ext>
            </a:extLst>
          </p:cNvPr>
          <p:cNvSpPr/>
          <p:nvPr/>
        </p:nvSpPr>
        <p:spPr>
          <a:xfrm>
            <a:off x="3764024" y="1867657"/>
            <a:ext cx="1819195" cy="756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323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99CF700-AB7F-1340-B811-AADC65D31DB0}"/>
              </a:ext>
            </a:extLst>
          </p:cNvPr>
          <p:cNvSpPr txBox="1"/>
          <p:nvPr/>
        </p:nvSpPr>
        <p:spPr>
          <a:xfrm>
            <a:off x="720000" y="522000"/>
            <a:ext cx="10800000" cy="523220"/>
          </a:xfrm>
          <a:prstGeom prst="rect">
            <a:avLst/>
          </a:prstGeom>
          <a:noFill/>
          <a:effectLst/>
        </p:spPr>
        <p:txBody>
          <a:bodyPr wrap="square" rtlCol="0" anchor="t" anchorCtr="0">
            <a:spAutoFit/>
          </a:bodyPr>
          <a:lstStyle/>
          <a:p>
            <a:r>
              <a:rPr lang="ja-JP" altLang="en-US" sz="2800">
                <a:solidFill>
                  <a:schemeClr val="accent5">
                    <a:lumMod val="75000"/>
                  </a:schemeClr>
                </a:solidFill>
                <a:latin typeface="MS Gothic" panose="020B0609070205080204" pitchFamily="49" charset="-128"/>
                <a:ea typeface="MS Gothic" panose="020B0609070205080204" pitchFamily="49" charset="-128"/>
              </a:rPr>
              <a:t>●</a:t>
            </a:r>
            <a:r>
              <a:rPr lang="ja-JP" altLang="en-US" sz="2800">
                <a:latin typeface="MS Gothic" panose="020B0609070205080204" pitchFamily="49" charset="-128"/>
                <a:ea typeface="MS Gothic" panose="020B0609070205080204" pitchFamily="49" charset="-128"/>
              </a:rPr>
              <a:t>ごみ排出量の変化</a:t>
            </a:r>
            <a:endParaRPr kumimoji="1" lang="ja-JP" altLang="en-US" sz="2800" dirty="0">
              <a:latin typeface="MS Gothic" panose="020B0609070205080204" pitchFamily="49" charset="-128"/>
              <a:ea typeface="MS Gothic" panose="020B0609070205080204" pitchFamily="49" charset="-128"/>
            </a:endParaRPr>
          </a:p>
        </p:txBody>
      </p:sp>
      <p:sp>
        <p:nvSpPr>
          <p:cNvPr id="3" name="テキスト ボックス 2">
            <a:extLst>
              <a:ext uri="{FF2B5EF4-FFF2-40B4-BE49-F238E27FC236}">
                <a16:creationId xmlns:a16="http://schemas.microsoft.com/office/drawing/2014/main" id="{2C4F8E2F-A33A-7841-9DF8-E493E1E36D17}"/>
              </a:ext>
            </a:extLst>
          </p:cNvPr>
          <p:cNvSpPr txBox="1"/>
          <p:nvPr/>
        </p:nvSpPr>
        <p:spPr>
          <a:xfrm>
            <a:off x="1145894" y="5019867"/>
            <a:ext cx="9978021" cy="923330"/>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3000" dirty="0">
                <a:latin typeface="MS Gothic" panose="020B0609070205080204" pitchFamily="49" charset="-128"/>
                <a:ea typeface="MS Gothic" panose="020B0609070205080204" pitchFamily="49" charset="-128"/>
              </a:rPr>
              <a:t>「循環型社会元年」と位置づけられた</a:t>
            </a:r>
            <a:r>
              <a:rPr lang="en-US" altLang="ja-JP" sz="3000" dirty="0">
                <a:latin typeface="MS Gothic" panose="020B0609070205080204" pitchFamily="49" charset="-128"/>
                <a:ea typeface="MS Gothic" panose="020B0609070205080204" pitchFamily="49" charset="-128"/>
              </a:rPr>
              <a:t>2000</a:t>
            </a:r>
            <a:r>
              <a:rPr lang="ja-JP" altLang="en-US" sz="3000" dirty="0">
                <a:latin typeface="MS Gothic" panose="020B0609070205080204" pitchFamily="49" charset="-128"/>
                <a:ea typeface="MS Gothic" panose="020B0609070205080204" pitchFamily="49" charset="-128"/>
              </a:rPr>
              <a:t>年から</a:t>
            </a:r>
            <a:r>
              <a:rPr lang="en-US" altLang="ja-JP" sz="3000" dirty="0">
                <a:latin typeface="MS Gothic" panose="020B0609070205080204" pitchFamily="49" charset="-128"/>
                <a:ea typeface="MS Gothic" panose="020B0609070205080204" pitchFamily="49" charset="-128"/>
              </a:rPr>
              <a:t>20</a:t>
            </a:r>
            <a:r>
              <a:rPr lang="ja-JP" altLang="en-US" sz="3000" dirty="0">
                <a:latin typeface="MS Gothic" panose="020B0609070205080204" pitchFamily="49" charset="-128"/>
                <a:ea typeface="MS Gothic" panose="020B0609070205080204" pitchFamily="49" charset="-128"/>
              </a:rPr>
              <a:t>年以上経った現在、ごみの減量には成功している。</a:t>
            </a:r>
            <a:endParaRPr lang="ja-JP" altLang="en-US" sz="3000" dirty="0">
              <a:solidFill>
                <a:srgbClr val="FF0000"/>
              </a:solidFill>
              <a:latin typeface="MS Gothic" panose="020B0609070205080204" pitchFamily="49" charset="-128"/>
              <a:ea typeface="MS Gothic" panose="020B0609070205080204" pitchFamily="49" charset="-128"/>
            </a:endParaRPr>
          </a:p>
        </p:txBody>
      </p:sp>
      <p:pic>
        <p:nvPicPr>
          <p:cNvPr id="5" name="図 4">
            <a:extLst>
              <a:ext uri="{FF2B5EF4-FFF2-40B4-BE49-F238E27FC236}">
                <a16:creationId xmlns:a16="http://schemas.microsoft.com/office/drawing/2014/main" id="{25FD1D52-C99A-BB46-B1D2-5725D51DD9E2}"/>
              </a:ext>
            </a:extLst>
          </p:cNvPr>
          <p:cNvPicPr>
            <a:picLocks noChangeAspect="1"/>
          </p:cNvPicPr>
          <p:nvPr/>
        </p:nvPicPr>
        <p:blipFill>
          <a:blip r:embed="rId2"/>
          <a:stretch>
            <a:fillRect/>
          </a:stretch>
        </p:blipFill>
        <p:spPr>
          <a:xfrm>
            <a:off x="2773550" y="1294548"/>
            <a:ext cx="6692900" cy="3475990"/>
          </a:xfrm>
          <a:prstGeom prst="rect">
            <a:avLst/>
          </a:prstGeom>
        </p:spPr>
      </p:pic>
    </p:spTree>
    <p:extLst>
      <p:ext uri="{BB962C8B-B14F-4D97-AF65-F5344CB8AC3E}">
        <p14:creationId xmlns:p14="http://schemas.microsoft.com/office/powerpoint/2010/main" val="3231920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F5314E8-FB6B-774A-9D46-E5E6EC3A802D}"/>
              </a:ext>
            </a:extLst>
          </p:cNvPr>
          <p:cNvSpPr txBox="1"/>
          <p:nvPr/>
        </p:nvSpPr>
        <p:spPr>
          <a:xfrm>
            <a:off x="913249" y="1627156"/>
            <a:ext cx="10365502" cy="33239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5400" dirty="0">
                <a:latin typeface="MS Gothic" panose="020B0609070205080204" pitchFamily="49" charset="-128"/>
                <a:ea typeface="MS Gothic" panose="020B0609070205080204" pitchFamily="49" charset="-128"/>
              </a:rPr>
              <a:t>持続可能な社会を実現するために、国連は「</a:t>
            </a:r>
            <a:r>
              <a:rPr lang="en-US" altLang="ja-JP" sz="5400" dirty="0">
                <a:latin typeface="MS Gothic" panose="020B0609070205080204" pitchFamily="49" charset="-128"/>
                <a:ea typeface="MS Gothic" panose="020B0609070205080204" pitchFamily="49" charset="-128"/>
              </a:rPr>
              <a:t> </a:t>
            </a:r>
            <a:r>
              <a:rPr lang="ja-JP" altLang="en-US" sz="5400" dirty="0">
                <a:solidFill>
                  <a:srgbClr val="FF0000"/>
                </a:solidFill>
                <a:latin typeface="MS Gothic" panose="020B0609070205080204" pitchFamily="49" charset="-128"/>
                <a:ea typeface="MS Gothic" panose="020B0609070205080204" pitchFamily="49" charset="-128"/>
              </a:rPr>
              <a:t>持続可能な開発目標</a:t>
            </a:r>
            <a:r>
              <a:rPr lang="ja-JP" altLang="en-US" sz="5400" dirty="0">
                <a:latin typeface="MS Gothic" panose="020B0609070205080204" pitchFamily="49" charset="-128"/>
                <a:ea typeface="MS Gothic" panose="020B0609070205080204" pitchFamily="49" charset="-128"/>
              </a:rPr>
              <a:t>（</a:t>
            </a:r>
            <a:r>
              <a:rPr lang="en" altLang="ja-JP" sz="5400" dirty="0">
                <a:solidFill>
                  <a:srgbClr val="0070C0"/>
                </a:solidFill>
                <a:latin typeface="MS Gothic" panose="020B0609070205080204" pitchFamily="49" charset="-128"/>
                <a:ea typeface="MS Gothic" panose="020B0609070205080204" pitchFamily="49" charset="-128"/>
              </a:rPr>
              <a:t>SDGs</a:t>
            </a:r>
            <a:r>
              <a:rPr lang="ja-JP" altLang="en" sz="5400" dirty="0">
                <a:latin typeface="MS Gothic" panose="020B0609070205080204" pitchFamily="49" charset="-128"/>
                <a:ea typeface="MS Gothic" panose="020B0609070205080204" pitchFamily="49" charset="-128"/>
              </a:rPr>
              <a:t>）」</a:t>
            </a:r>
            <a:r>
              <a:rPr lang="ja-JP" altLang="en-US" sz="5400" dirty="0">
                <a:latin typeface="MS Gothic" panose="020B0609070205080204" pitchFamily="49" charset="-128"/>
                <a:ea typeface="MS Gothic" panose="020B0609070205080204" pitchFamily="49" charset="-128"/>
              </a:rPr>
              <a:t>を掲げ、世界各国が合意し、取り組んでいる。</a:t>
            </a:r>
            <a:endParaRPr lang="ja-JP" altLang="en-US" sz="5400" dirty="0">
              <a:solidFill>
                <a:srgbClr val="FF0000"/>
              </a:solidFill>
              <a:latin typeface="MS Gothic" panose="020B0609070205080204" pitchFamily="49" charset="-128"/>
              <a:ea typeface="MS Gothic" panose="020B0609070205080204" pitchFamily="49" charset="-128"/>
            </a:endParaRPr>
          </a:p>
        </p:txBody>
      </p:sp>
      <p:sp>
        <p:nvSpPr>
          <p:cNvPr id="3" name="メモ 2">
            <a:extLst>
              <a:ext uri="{FF2B5EF4-FFF2-40B4-BE49-F238E27FC236}">
                <a16:creationId xmlns:a16="http://schemas.microsoft.com/office/drawing/2014/main" id="{0732635C-BD26-D943-B872-C49956E0EE61}"/>
              </a:ext>
            </a:extLst>
          </p:cNvPr>
          <p:cNvSpPr/>
          <p:nvPr/>
        </p:nvSpPr>
        <p:spPr>
          <a:xfrm>
            <a:off x="3764024" y="2533149"/>
            <a:ext cx="6778470" cy="756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813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ECD1462-F17B-5D47-9CB0-E66D10FFF8B9}"/>
              </a:ext>
            </a:extLst>
          </p:cNvPr>
          <p:cNvSpPr txBox="1"/>
          <p:nvPr/>
        </p:nvSpPr>
        <p:spPr>
          <a:xfrm>
            <a:off x="720000" y="2622808"/>
            <a:ext cx="10800000" cy="923330"/>
          </a:xfrm>
          <a:prstGeom prst="rect">
            <a:avLst/>
          </a:prstGeom>
          <a:noFill/>
          <a:effectLst/>
        </p:spPr>
        <p:txBody>
          <a:bodyPr wrap="square" rtlCol="0" anchor="t" anchorCtr="0">
            <a:spAutoFit/>
          </a:bodyPr>
          <a:lstStyle/>
          <a:p>
            <a:pPr algn="ctr"/>
            <a:r>
              <a:rPr lang="ja-JP" altLang="en-US" sz="5400" dirty="0">
                <a:latin typeface="MS Gothic" panose="020B0609070205080204" pitchFamily="49" charset="-128"/>
                <a:ea typeface="MS Gothic" panose="020B0609070205080204" pitchFamily="49" charset="-128"/>
              </a:rPr>
              <a:t>１</a:t>
            </a:r>
            <a:r>
              <a:rPr lang="en-US" altLang="ja-JP" sz="5400" dirty="0">
                <a:latin typeface="MS Gothic" panose="020B0609070205080204" pitchFamily="49" charset="-128"/>
                <a:ea typeface="MS Gothic" panose="020B0609070205080204" pitchFamily="49" charset="-128"/>
              </a:rPr>
              <a:t>.</a:t>
            </a:r>
            <a:r>
              <a:rPr lang="ja-JP" altLang="en-US" sz="5400" dirty="0">
                <a:latin typeface="MS Gothic" panose="020B0609070205080204" pitchFamily="49" charset="-128"/>
                <a:ea typeface="MS Gothic" panose="020B0609070205080204" pitchFamily="49" charset="-128"/>
              </a:rPr>
              <a:t>環境問題と持続可能な社会</a:t>
            </a:r>
            <a:endParaRPr kumimoji="1" lang="ja-JP" altLang="en-US" sz="5400" dirty="0">
              <a:latin typeface="MS Gothic" panose="020B0609070205080204" pitchFamily="49" charset="-128"/>
              <a:ea typeface="MS Gothic" panose="020B0609070205080204" pitchFamily="49" charset="-128"/>
            </a:endParaRPr>
          </a:p>
        </p:txBody>
      </p:sp>
      <p:cxnSp>
        <p:nvCxnSpPr>
          <p:cNvPr id="5" name="直線コネクタ 4">
            <a:extLst>
              <a:ext uri="{FF2B5EF4-FFF2-40B4-BE49-F238E27FC236}">
                <a16:creationId xmlns:a16="http://schemas.microsoft.com/office/drawing/2014/main" id="{45D5AA64-6301-3E43-8913-B809F1A67B90}"/>
              </a:ext>
            </a:extLst>
          </p:cNvPr>
          <p:cNvCxnSpPr>
            <a:cxnSpLocks/>
          </p:cNvCxnSpPr>
          <p:nvPr/>
        </p:nvCxnSpPr>
        <p:spPr>
          <a:xfrm>
            <a:off x="1484533" y="3683977"/>
            <a:ext cx="9270934" cy="0"/>
          </a:xfrm>
          <a:prstGeom prst="line">
            <a:avLst/>
          </a:prstGeom>
          <a:ln w="63500">
            <a:gradFill>
              <a:gsLst>
                <a:gs pos="70000">
                  <a:schemeClr val="accent2"/>
                </a:gs>
                <a:gs pos="30000">
                  <a:schemeClr val="accent2"/>
                </a:gs>
                <a:gs pos="0">
                  <a:schemeClr val="accent2">
                    <a:lumMod val="20000"/>
                    <a:lumOff val="80000"/>
                  </a:schemeClr>
                </a:gs>
                <a:gs pos="50000">
                  <a:schemeClr val="accent2"/>
                </a:gs>
                <a:gs pos="100000">
                  <a:schemeClr val="accent2">
                    <a:lumMod val="20000"/>
                    <a:lumOff val="8000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8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DF1ADD5-AA22-B745-B257-E419DEB8E328}"/>
              </a:ext>
            </a:extLst>
          </p:cNvPr>
          <p:cNvSpPr txBox="1"/>
          <p:nvPr/>
        </p:nvSpPr>
        <p:spPr>
          <a:xfrm>
            <a:off x="1236368" y="2520042"/>
            <a:ext cx="9618098" cy="2492990"/>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spcBef>
                <a:spcPts val="600"/>
              </a:spcBef>
            </a:pPr>
            <a:r>
              <a:rPr lang="ja-JP" altLang="en-US" sz="5400">
                <a:latin typeface="MS Gothic" panose="020B0609070205080204" pitchFamily="49" charset="-128"/>
                <a:ea typeface="MS Gothic" panose="020B0609070205080204" pitchFamily="49" charset="-128"/>
              </a:rPr>
              <a:t>なぜ国連は「持続可能な開発目標」を掲げ、世界各国は合意して取り組んでいるのか？</a:t>
            </a:r>
            <a:endParaRPr kumimoji="1" lang="ja-JP" altLang="en-US" sz="5400">
              <a:latin typeface="MS Gothic" panose="020B0609070205080204" pitchFamily="49" charset="-128"/>
              <a:ea typeface="MS Gothic" panose="020B0609070205080204" pitchFamily="49" charset="-128"/>
            </a:endParaRPr>
          </a:p>
        </p:txBody>
      </p:sp>
      <p:pic>
        <p:nvPicPr>
          <p:cNvPr id="3" name="図 2" descr="アイコン&#10;&#10;自動的に生成された説明">
            <a:extLst>
              <a:ext uri="{FF2B5EF4-FFF2-40B4-BE49-F238E27FC236}">
                <a16:creationId xmlns:a16="http://schemas.microsoft.com/office/drawing/2014/main" id="{BD60CDC2-4DBA-114B-853E-E5E96F331CBD}"/>
              </a:ext>
            </a:extLst>
          </p:cNvPr>
          <p:cNvPicPr>
            <a:picLocks noChangeAspect="1"/>
          </p:cNvPicPr>
          <p:nvPr/>
        </p:nvPicPr>
        <p:blipFill>
          <a:blip r:embed="rId2"/>
          <a:stretch>
            <a:fillRect/>
          </a:stretch>
        </p:blipFill>
        <p:spPr>
          <a:xfrm>
            <a:off x="1236368" y="1113035"/>
            <a:ext cx="2864227" cy="1234800"/>
          </a:xfrm>
          <a:prstGeom prst="rect">
            <a:avLst/>
          </a:prstGeom>
        </p:spPr>
      </p:pic>
    </p:spTree>
    <p:extLst>
      <p:ext uri="{BB962C8B-B14F-4D97-AF65-F5344CB8AC3E}">
        <p14:creationId xmlns:p14="http://schemas.microsoft.com/office/powerpoint/2010/main" val="2646166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3907DE6-E834-514B-9518-C5479CCC17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8110" y="504146"/>
            <a:ext cx="5055779" cy="3344762"/>
          </a:xfrm>
          <a:prstGeom prst="rect">
            <a:avLst/>
          </a:prstGeom>
        </p:spPr>
      </p:pic>
      <p:sp>
        <p:nvSpPr>
          <p:cNvPr id="3" name="テキスト ボックス 2">
            <a:extLst>
              <a:ext uri="{FF2B5EF4-FFF2-40B4-BE49-F238E27FC236}">
                <a16:creationId xmlns:a16="http://schemas.microsoft.com/office/drawing/2014/main" id="{903C6484-FA9E-B54C-8BC9-E4CE1A7FC810}"/>
              </a:ext>
            </a:extLst>
          </p:cNvPr>
          <p:cNvSpPr txBox="1"/>
          <p:nvPr/>
        </p:nvSpPr>
        <p:spPr>
          <a:xfrm>
            <a:off x="824372" y="4062436"/>
            <a:ext cx="10543256" cy="1938992"/>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100">
                <a:latin typeface="MS Gothic" panose="020B0609070205080204" pitchFamily="49" charset="-128"/>
                <a:ea typeface="MS Gothic" panose="020B0609070205080204" pitchFamily="49" charset="-128"/>
              </a:rPr>
              <a:t>二酸化炭素排出に伴う地球温暖化が気候変動をもたらし、その結果として豪雨・洪水・土砂崩れといった災害が生じている。</a:t>
            </a:r>
            <a:endParaRPr lang="ja-JP" altLang="en-US" sz="4100">
              <a:solidFill>
                <a:srgbClr val="FF0000"/>
              </a:solidFill>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4140240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04A5E3A-FD9F-D24C-ACF2-8541FF897A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0000" y="1292657"/>
            <a:ext cx="6055558" cy="4036016"/>
          </a:xfrm>
          <a:prstGeom prst="rect">
            <a:avLst/>
          </a:prstGeom>
        </p:spPr>
      </p:pic>
      <p:sp>
        <p:nvSpPr>
          <p:cNvPr id="4" name="テキスト ボックス 3">
            <a:extLst>
              <a:ext uri="{FF2B5EF4-FFF2-40B4-BE49-F238E27FC236}">
                <a16:creationId xmlns:a16="http://schemas.microsoft.com/office/drawing/2014/main" id="{4CACB3A3-313B-524B-B67B-C26995ABBA4A}"/>
              </a:ext>
            </a:extLst>
          </p:cNvPr>
          <p:cNvSpPr txBox="1"/>
          <p:nvPr/>
        </p:nvSpPr>
        <p:spPr>
          <a:xfrm>
            <a:off x="7175350" y="1045609"/>
            <a:ext cx="4206241" cy="4570482"/>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3300">
                <a:latin typeface="MS Gothic" panose="020B0609070205080204" pitchFamily="49" charset="-128"/>
                <a:ea typeface="MS Gothic" panose="020B0609070205080204" pitchFamily="49" charset="-128"/>
              </a:rPr>
              <a:t>人口増加に伴い農地が開発されたことによって森林破壊が生じている。森林破壊は生態系へ影響をもたらすだけでなく、大気や水質の浄化作用を低下させ、農作物育成にも影響を及ぼしている。</a:t>
            </a:r>
            <a:endParaRPr lang="ja-JP" altLang="en-US" sz="3300">
              <a:solidFill>
                <a:srgbClr val="FF0000"/>
              </a:solidFill>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428106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CDBF40E-F24A-1F4E-A443-E58C6C17EF3E}"/>
              </a:ext>
            </a:extLst>
          </p:cNvPr>
          <p:cNvSpPr txBox="1"/>
          <p:nvPr/>
        </p:nvSpPr>
        <p:spPr>
          <a:xfrm>
            <a:off x="720000" y="522000"/>
            <a:ext cx="10800000" cy="523220"/>
          </a:xfrm>
          <a:prstGeom prst="rect">
            <a:avLst/>
          </a:prstGeom>
          <a:noFill/>
          <a:effectLst/>
        </p:spPr>
        <p:txBody>
          <a:bodyPr wrap="square" rtlCol="0" anchor="t" anchorCtr="0">
            <a:spAutoFit/>
          </a:bodyPr>
          <a:lstStyle/>
          <a:p>
            <a:r>
              <a:rPr lang="ja-JP" altLang="en-US" sz="2800">
                <a:solidFill>
                  <a:schemeClr val="accent5">
                    <a:lumMod val="75000"/>
                  </a:schemeClr>
                </a:solidFill>
                <a:latin typeface="MS Gothic" panose="020B0609070205080204" pitchFamily="49" charset="-128"/>
                <a:ea typeface="MS Gothic" panose="020B0609070205080204" pitchFamily="49" charset="-128"/>
              </a:rPr>
              <a:t>●</a:t>
            </a:r>
            <a:r>
              <a:rPr lang="ja-JP" altLang="en-US" sz="2800">
                <a:latin typeface="MS Gothic" panose="020B0609070205080204" pitchFamily="49" charset="-128"/>
                <a:ea typeface="MS Gothic" panose="020B0609070205080204" pitchFamily="49" charset="-128"/>
              </a:rPr>
              <a:t>環境活動家　グレタ・トゥーンベリさん</a:t>
            </a:r>
            <a:endParaRPr kumimoji="1" lang="ja-JP" altLang="en-US" sz="2800" dirty="0">
              <a:latin typeface="MS Gothic" panose="020B0609070205080204" pitchFamily="49" charset="-128"/>
              <a:ea typeface="MS Gothic" panose="020B0609070205080204" pitchFamily="49" charset="-128"/>
            </a:endParaRPr>
          </a:p>
        </p:txBody>
      </p:sp>
      <p:sp>
        <p:nvSpPr>
          <p:cNvPr id="5" name="テキスト ボックス 4">
            <a:extLst>
              <a:ext uri="{FF2B5EF4-FFF2-40B4-BE49-F238E27FC236}">
                <a16:creationId xmlns:a16="http://schemas.microsoft.com/office/drawing/2014/main" id="{CD19E82B-4F0B-2D4B-A7FC-7619D239DA31}"/>
              </a:ext>
            </a:extLst>
          </p:cNvPr>
          <p:cNvSpPr txBox="1"/>
          <p:nvPr/>
        </p:nvSpPr>
        <p:spPr>
          <a:xfrm>
            <a:off x="827773" y="1558160"/>
            <a:ext cx="10339491" cy="4062651"/>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en-US" altLang="ja-JP" sz="4400" dirty="0">
                <a:latin typeface="MS Gothic" panose="020B0609070205080204" pitchFamily="49" charset="-128"/>
                <a:ea typeface="MS Gothic" panose="020B0609070205080204" pitchFamily="49" charset="-128"/>
              </a:rPr>
              <a:t>2019</a:t>
            </a:r>
            <a:r>
              <a:rPr lang="ja-JP" altLang="en-US" sz="4400" dirty="0">
                <a:latin typeface="MS Gothic" panose="020B0609070205080204" pitchFamily="49" charset="-128"/>
                <a:ea typeface="MS Gothic" panose="020B0609070205080204" pitchFamily="49" charset="-128"/>
              </a:rPr>
              <a:t>年</a:t>
            </a:r>
            <a:r>
              <a:rPr lang="en-US" altLang="ja-JP" sz="4400" dirty="0">
                <a:latin typeface="MS Gothic" panose="020B0609070205080204" pitchFamily="49" charset="-128"/>
                <a:ea typeface="MS Gothic" panose="020B0609070205080204" pitchFamily="49" charset="-128"/>
              </a:rPr>
              <a:t>9</a:t>
            </a:r>
            <a:r>
              <a:rPr lang="ja-JP" altLang="en-US" sz="4400" dirty="0">
                <a:latin typeface="MS Gothic" panose="020B0609070205080204" pitchFamily="49" charset="-128"/>
                <a:ea typeface="MS Gothic" panose="020B0609070205080204" pitchFamily="49" charset="-128"/>
              </a:rPr>
              <a:t>月に開催された「国連気候行動サミット」で、スウェーデンの高校生、グレタ・トゥーンベリさん（当時</a:t>
            </a:r>
            <a:r>
              <a:rPr lang="en-US" altLang="ja-JP" sz="4400" dirty="0">
                <a:latin typeface="MS Gothic" panose="020B0609070205080204" pitchFamily="49" charset="-128"/>
                <a:ea typeface="MS Gothic" panose="020B0609070205080204" pitchFamily="49" charset="-128"/>
              </a:rPr>
              <a:t>16</a:t>
            </a:r>
            <a:r>
              <a:rPr lang="ja-JP" altLang="en-US" sz="4400" dirty="0">
                <a:latin typeface="MS Gothic" panose="020B0609070205080204" pitchFamily="49" charset="-128"/>
                <a:ea typeface="MS Gothic" panose="020B0609070205080204" pitchFamily="49" charset="-128"/>
              </a:rPr>
              <a:t>歳）が怒りのスピーチを行い、行動を起こさない大人たちが子どもたちの未来を奪っている事実を強く非難した。</a:t>
            </a:r>
            <a:endParaRPr lang="ja-JP" altLang="en-US" sz="4400" dirty="0">
              <a:solidFill>
                <a:srgbClr val="FF0000"/>
              </a:solidFill>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1708798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AA800C-3134-DB42-9315-FE830F1A09A7}"/>
              </a:ext>
            </a:extLst>
          </p:cNvPr>
          <p:cNvSpPr txBox="1"/>
          <p:nvPr/>
        </p:nvSpPr>
        <p:spPr>
          <a:xfrm>
            <a:off x="913249" y="712123"/>
            <a:ext cx="10365502" cy="4985980"/>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5400" dirty="0">
                <a:latin typeface="MS Gothic" panose="020B0609070205080204" pitchFamily="49" charset="-128"/>
                <a:ea typeface="MS Gothic" panose="020B0609070205080204" pitchFamily="49" charset="-128"/>
              </a:rPr>
              <a:t>温室効果ガスが現在のまま増加し、気候システムが転換点（</a:t>
            </a:r>
            <a:r>
              <a:rPr lang="en" altLang="ja-JP" sz="5400" dirty="0">
                <a:solidFill>
                  <a:srgbClr val="0070C0"/>
                </a:solidFill>
                <a:latin typeface="MS Gothic" panose="020B0609070205080204" pitchFamily="49" charset="-128"/>
                <a:ea typeface="MS Gothic" panose="020B0609070205080204" pitchFamily="49" charset="-128"/>
              </a:rPr>
              <a:t>tipping</a:t>
            </a:r>
            <a:r>
              <a:rPr lang="en" altLang="ja-JP" sz="5400" dirty="0">
                <a:solidFill>
                  <a:schemeClr val="accent5"/>
                </a:solidFill>
                <a:latin typeface="MS Gothic" panose="020B0609070205080204" pitchFamily="49" charset="-128"/>
                <a:ea typeface="MS Gothic" panose="020B0609070205080204" pitchFamily="49" charset="-128"/>
              </a:rPr>
              <a:t> </a:t>
            </a:r>
            <a:r>
              <a:rPr lang="en" altLang="ja-JP" sz="5400" dirty="0">
                <a:solidFill>
                  <a:srgbClr val="0070C0"/>
                </a:solidFill>
                <a:latin typeface="MS Gothic" panose="020B0609070205080204" pitchFamily="49" charset="-128"/>
                <a:ea typeface="MS Gothic" panose="020B0609070205080204" pitchFamily="49" charset="-128"/>
              </a:rPr>
              <a:t>point</a:t>
            </a:r>
            <a:r>
              <a:rPr lang="ja-JP" altLang="en" sz="5400" dirty="0">
                <a:latin typeface="MS Gothic" panose="020B0609070205080204" pitchFamily="49" charset="-128"/>
                <a:ea typeface="MS Gothic" panose="020B0609070205080204" pitchFamily="49" charset="-128"/>
              </a:rPr>
              <a:t>）</a:t>
            </a:r>
            <a:r>
              <a:rPr lang="ja-JP" altLang="en-US" sz="5400" dirty="0">
                <a:latin typeface="MS Gothic" panose="020B0609070205080204" pitchFamily="49" charset="-128"/>
                <a:ea typeface="MS Gothic" panose="020B0609070205080204" pitchFamily="49" charset="-128"/>
              </a:rPr>
              <a:t>に達するような状況を回避するには最大限の努力が必要であり、私たち一人ひとりの行動が問われている。</a:t>
            </a:r>
            <a:endParaRPr lang="ja-JP" altLang="en-US" sz="5400" dirty="0">
              <a:solidFill>
                <a:srgbClr val="FF0000"/>
              </a:solidFill>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202687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2DB45FA0-58EA-594F-ACF2-97E593DD8FD7}"/>
              </a:ext>
            </a:extLst>
          </p:cNvPr>
          <p:cNvPicPr>
            <a:picLocks noChangeAspect="1"/>
          </p:cNvPicPr>
          <p:nvPr/>
        </p:nvPicPr>
        <p:blipFill>
          <a:blip r:embed="rId3"/>
          <a:stretch>
            <a:fillRect/>
          </a:stretch>
        </p:blipFill>
        <p:spPr>
          <a:xfrm>
            <a:off x="720000" y="539999"/>
            <a:ext cx="10752000" cy="723214"/>
          </a:xfrm>
          <a:prstGeom prst="rect">
            <a:avLst/>
          </a:prstGeom>
        </p:spPr>
      </p:pic>
      <p:sp>
        <p:nvSpPr>
          <p:cNvPr id="10" name="テキスト ボックス 9">
            <a:extLst>
              <a:ext uri="{FF2B5EF4-FFF2-40B4-BE49-F238E27FC236}">
                <a16:creationId xmlns:a16="http://schemas.microsoft.com/office/drawing/2014/main" id="{6B0776FC-9FB2-B34A-884D-FD81DA30F0A6}"/>
              </a:ext>
            </a:extLst>
          </p:cNvPr>
          <p:cNvSpPr txBox="1"/>
          <p:nvPr/>
        </p:nvSpPr>
        <p:spPr>
          <a:xfrm>
            <a:off x="1266092" y="533381"/>
            <a:ext cx="10205908"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400">
                <a:latin typeface="MS Gothic" panose="020B0609070205080204" pitchFamily="49" charset="-128"/>
                <a:ea typeface="MS Gothic" panose="020B0609070205080204" pitchFamily="49" charset="-128"/>
              </a:rPr>
              <a:t>①今の生活を振り返ってみよう</a:t>
            </a:r>
            <a:endParaRPr kumimoji="1" lang="ja-JP" altLang="en-US" sz="4400">
              <a:latin typeface="MS Gothic" panose="020B0609070205080204" pitchFamily="49" charset="-128"/>
              <a:ea typeface="MS Gothic" panose="020B0609070205080204" pitchFamily="49" charset="-128"/>
            </a:endParaRPr>
          </a:p>
        </p:txBody>
      </p:sp>
      <p:sp>
        <p:nvSpPr>
          <p:cNvPr id="8" name="テキスト ボックス 7">
            <a:extLst>
              <a:ext uri="{FF2B5EF4-FFF2-40B4-BE49-F238E27FC236}">
                <a16:creationId xmlns:a16="http://schemas.microsoft.com/office/drawing/2014/main" id="{A85E9F1E-9E8E-BB4D-AC0E-2E496486016E}"/>
              </a:ext>
            </a:extLst>
          </p:cNvPr>
          <p:cNvSpPr txBox="1"/>
          <p:nvPr/>
        </p:nvSpPr>
        <p:spPr>
          <a:xfrm>
            <a:off x="720000" y="2685637"/>
            <a:ext cx="10752646" cy="33239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720000" indent="-469800">
              <a:buFont typeface="Arial" panose="020B0604020202020204" pitchFamily="34" charset="0"/>
              <a:buChar char="•"/>
            </a:pPr>
            <a:r>
              <a:rPr lang="ja-JP" altLang="en-US" sz="5400" dirty="0">
                <a:latin typeface="MS Gothic" panose="020B0609070205080204" pitchFamily="49" charset="-128"/>
                <a:ea typeface="MS Gothic" panose="020B0609070205080204" pitchFamily="49" charset="-128"/>
              </a:rPr>
              <a:t>気候に関係なく快適に過ごすことが出来る。</a:t>
            </a:r>
            <a:endParaRPr lang="en-US" altLang="ja-JP" sz="5400" dirty="0">
              <a:latin typeface="MS Gothic" panose="020B0609070205080204" pitchFamily="49" charset="-128"/>
              <a:ea typeface="MS Gothic" panose="020B0609070205080204" pitchFamily="49" charset="-128"/>
            </a:endParaRPr>
          </a:p>
          <a:p>
            <a:pPr marL="720000" indent="-468000">
              <a:buFont typeface="Arial" panose="020B0604020202020204" pitchFamily="34" charset="0"/>
              <a:buChar char="•"/>
            </a:pPr>
            <a:r>
              <a:rPr lang="ja-JP" altLang="en-US" sz="5400" dirty="0">
                <a:latin typeface="MS Gothic" panose="020B0609070205080204" pitchFamily="49" charset="-128"/>
                <a:ea typeface="MS Gothic" panose="020B0609070205080204" pitchFamily="49" charset="-128"/>
              </a:rPr>
              <a:t>欲しいものがいつでも手に入りやすい。</a:t>
            </a:r>
            <a:endParaRPr lang="en-US" altLang="ja-JP" sz="5400" dirty="0">
              <a:latin typeface="MS Gothic" panose="020B0609070205080204" pitchFamily="49" charset="-128"/>
              <a:ea typeface="MS Gothic" panose="020B0609070205080204" pitchFamily="49" charset="-128"/>
            </a:endParaRPr>
          </a:p>
        </p:txBody>
      </p:sp>
      <p:sp>
        <p:nvSpPr>
          <p:cNvPr id="12" name="テキスト ボックス 11">
            <a:extLst>
              <a:ext uri="{FF2B5EF4-FFF2-40B4-BE49-F238E27FC236}">
                <a16:creationId xmlns:a16="http://schemas.microsoft.com/office/drawing/2014/main" id="{BB6886CB-18DF-BC4C-A8A0-1B265ED1BC57}"/>
              </a:ext>
            </a:extLst>
          </p:cNvPr>
          <p:cNvSpPr txBox="1">
            <a:spLocks/>
          </p:cNvSpPr>
          <p:nvPr/>
        </p:nvSpPr>
        <p:spPr>
          <a:xfrm>
            <a:off x="720000" y="1614425"/>
            <a:ext cx="2700000" cy="720000"/>
          </a:xfrm>
          <a:prstGeom prst="roundRect">
            <a:avLst/>
          </a:prstGeom>
          <a:gradFill flip="none" rotWithShape="1">
            <a:gsLst>
              <a:gs pos="0">
                <a:schemeClr val="accent4">
                  <a:lumMod val="60000"/>
                  <a:lumOff val="40000"/>
                </a:schemeClr>
              </a:gs>
              <a:gs pos="100000">
                <a:schemeClr val="accent4">
                  <a:lumMod val="20000"/>
                  <a:lumOff val="80000"/>
                </a:schemeClr>
              </a:gs>
            </a:gsLst>
            <a:lin ang="13500000" scaled="1"/>
            <a:tileRect/>
          </a:gradFill>
          <a:ln w="25400" cap="flat">
            <a:solidFill>
              <a:schemeClr val="accent4">
                <a:lumMod val="60000"/>
                <a:lumOff val="40000"/>
              </a:schemeClr>
            </a:solidFill>
            <a:round/>
          </a:ln>
        </p:spPr>
        <p:txBody>
          <a:bodyPr wrap="square" tIns="0" bIns="46800" rtlCol="0" anchor="ctr" anchorCtr="1">
            <a:noAutofit/>
          </a:bodyPr>
          <a:lstStyle/>
          <a:p>
            <a:pPr algn="ctr"/>
            <a:r>
              <a:rPr lang="ja-JP" altLang="en-US" sz="3400">
                <a:latin typeface="MS Gothic" panose="020B0609070205080204" pitchFamily="49" charset="-128"/>
                <a:ea typeface="MS Gothic" panose="020B0609070205080204" pitchFamily="49" charset="-128"/>
              </a:rPr>
              <a:t>現在の生活</a:t>
            </a:r>
            <a:endParaRPr kumimoji="1" lang="ja-JP" altLang="en-US" sz="340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256848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屋外, 立つ, 暗い, 犬 が含まれている画像&#10;&#10;自動的に生成された説明">
            <a:extLst>
              <a:ext uri="{FF2B5EF4-FFF2-40B4-BE49-F238E27FC236}">
                <a16:creationId xmlns:a16="http://schemas.microsoft.com/office/drawing/2014/main" id="{E66DAEBE-166E-8648-B88F-E7BAD793A2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0000" y="540000"/>
            <a:ext cx="4309200" cy="5342186"/>
          </a:xfrm>
          <a:prstGeom prst="rect">
            <a:avLst/>
          </a:prstGeom>
        </p:spPr>
      </p:pic>
      <p:sp>
        <p:nvSpPr>
          <p:cNvPr id="6" name="右矢印 5">
            <a:extLst>
              <a:ext uri="{FF2B5EF4-FFF2-40B4-BE49-F238E27FC236}">
                <a16:creationId xmlns:a16="http://schemas.microsoft.com/office/drawing/2014/main" id="{C50D838D-0D43-5849-86F5-2CFB8A635016}"/>
              </a:ext>
            </a:extLst>
          </p:cNvPr>
          <p:cNvSpPr/>
          <p:nvPr/>
        </p:nvSpPr>
        <p:spPr>
          <a:xfrm rot="5400000">
            <a:off x="7983824" y="3010170"/>
            <a:ext cx="910374" cy="546538"/>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5"/>
              </a:solidFill>
            </a:endParaRPr>
          </a:p>
        </p:txBody>
      </p:sp>
      <p:sp>
        <p:nvSpPr>
          <p:cNvPr id="7" name="テキスト ボックス 6">
            <a:extLst>
              <a:ext uri="{FF2B5EF4-FFF2-40B4-BE49-F238E27FC236}">
                <a16:creationId xmlns:a16="http://schemas.microsoft.com/office/drawing/2014/main" id="{30671F86-6B4A-D54B-BBA4-2C5BFE29F5EA}"/>
              </a:ext>
            </a:extLst>
          </p:cNvPr>
          <p:cNvSpPr txBox="1"/>
          <p:nvPr/>
        </p:nvSpPr>
        <p:spPr>
          <a:xfrm>
            <a:off x="5713836" y="1114158"/>
            <a:ext cx="5450350" cy="1292662"/>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200">
                <a:latin typeface="MS Gothic" panose="020B0609070205080204" pitchFamily="49" charset="-128"/>
                <a:ea typeface="MS Gothic" panose="020B0609070205080204" pitchFamily="49" charset="-128"/>
              </a:rPr>
              <a:t>人工衛星から確認した夜の日本列島の様子。</a:t>
            </a:r>
            <a:endParaRPr lang="ja-JP" altLang="en-US" sz="4200">
              <a:solidFill>
                <a:srgbClr val="FF0000"/>
              </a:solidFill>
              <a:latin typeface="MS Gothic" panose="020B0609070205080204" pitchFamily="49" charset="-128"/>
              <a:ea typeface="MS Gothic" panose="020B0609070205080204" pitchFamily="49" charset="-128"/>
            </a:endParaRPr>
          </a:p>
        </p:txBody>
      </p:sp>
      <p:sp>
        <p:nvSpPr>
          <p:cNvPr id="8" name="テキスト ボックス 7">
            <a:extLst>
              <a:ext uri="{FF2B5EF4-FFF2-40B4-BE49-F238E27FC236}">
                <a16:creationId xmlns:a16="http://schemas.microsoft.com/office/drawing/2014/main" id="{6ED399D8-A359-B94F-8A39-BFB1A978C753}"/>
              </a:ext>
            </a:extLst>
          </p:cNvPr>
          <p:cNvSpPr txBox="1"/>
          <p:nvPr/>
        </p:nvSpPr>
        <p:spPr>
          <a:xfrm>
            <a:off x="5713836" y="3998885"/>
            <a:ext cx="5450350" cy="1292662"/>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200">
                <a:latin typeface="MS Gothic" panose="020B0609070205080204" pitchFamily="49" charset="-128"/>
                <a:ea typeface="MS Gothic" panose="020B0609070205080204" pitchFamily="49" charset="-128"/>
              </a:rPr>
              <a:t>大量の電気エネルギーを消費している。</a:t>
            </a:r>
            <a:endParaRPr lang="ja-JP" altLang="en-US" sz="4200">
              <a:solidFill>
                <a:srgbClr val="FF0000"/>
              </a:solidFill>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209462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grpId="0" nodeType="withEffect">
                                  <p:stCondLst>
                                    <p:cond delay="30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FF85198-C650-E94C-B7E2-69FD4827E13B}"/>
              </a:ext>
            </a:extLst>
          </p:cNvPr>
          <p:cNvSpPr txBox="1"/>
          <p:nvPr/>
        </p:nvSpPr>
        <p:spPr>
          <a:xfrm>
            <a:off x="748432" y="4669559"/>
            <a:ext cx="5450350" cy="1292662"/>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200">
                <a:latin typeface="MS Gothic" panose="020B0609070205080204" pitchFamily="49" charset="-128"/>
                <a:ea typeface="MS Gothic" panose="020B0609070205080204" pitchFamily="49" charset="-128"/>
              </a:rPr>
              <a:t>夜間でも欲しいものが手に入りやすい。</a:t>
            </a:r>
            <a:endParaRPr lang="ja-JP" altLang="en-US" sz="4200">
              <a:solidFill>
                <a:srgbClr val="FF0000"/>
              </a:solidFill>
              <a:latin typeface="MS Gothic" panose="020B0609070205080204" pitchFamily="49" charset="-128"/>
              <a:ea typeface="MS Gothic" panose="020B0609070205080204" pitchFamily="49" charset="-128"/>
            </a:endParaRPr>
          </a:p>
        </p:txBody>
      </p:sp>
      <p:pic>
        <p:nvPicPr>
          <p:cNvPr id="3" name="図 2">
            <a:extLst>
              <a:ext uri="{FF2B5EF4-FFF2-40B4-BE49-F238E27FC236}">
                <a16:creationId xmlns:a16="http://schemas.microsoft.com/office/drawing/2014/main" id="{C41E4633-C468-AB4B-964E-6D28BD181F8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15438" y="3124789"/>
            <a:ext cx="4252826" cy="2837432"/>
          </a:xfrm>
          <a:prstGeom prst="rect">
            <a:avLst/>
          </a:prstGeom>
        </p:spPr>
      </p:pic>
      <p:pic>
        <p:nvPicPr>
          <p:cNvPr id="4" name="図 3">
            <a:extLst>
              <a:ext uri="{FF2B5EF4-FFF2-40B4-BE49-F238E27FC236}">
                <a16:creationId xmlns:a16="http://schemas.microsoft.com/office/drawing/2014/main" id="{A9A10E84-C4E4-114A-B3AE-E85C4CDF49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0000" y="540000"/>
            <a:ext cx="5681586" cy="3770148"/>
          </a:xfrm>
          <a:prstGeom prst="rect">
            <a:avLst/>
          </a:prstGeom>
        </p:spPr>
      </p:pic>
      <p:pic>
        <p:nvPicPr>
          <p:cNvPr id="5" name="図 4">
            <a:extLst>
              <a:ext uri="{FF2B5EF4-FFF2-40B4-BE49-F238E27FC236}">
                <a16:creationId xmlns:a16="http://schemas.microsoft.com/office/drawing/2014/main" id="{B365064A-6DB6-3C4E-8492-16ECF70A92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81979" y="771956"/>
            <a:ext cx="2984529" cy="2057305"/>
          </a:xfrm>
          <a:prstGeom prst="rect">
            <a:avLst/>
          </a:prstGeom>
        </p:spPr>
      </p:pic>
    </p:spTree>
    <p:extLst>
      <p:ext uri="{BB962C8B-B14F-4D97-AF65-F5344CB8AC3E}">
        <p14:creationId xmlns:p14="http://schemas.microsoft.com/office/powerpoint/2010/main" val="265659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43A3342-0331-4246-A1DE-D94442AB9265}"/>
              </a:ext>
            </a:extLst>
          </p:cNvPr>
          <p:cNvSpPr txBox="1"/>
          <p:nvPr/>
        </p:nvSpPr>
        <p:spPr>
          <a:xfrm>
            <a:off x="1231242" y="1979408"/>
            <a:ext cx="9729516" cy="2492990"/>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5400">
                <a:latin typeface="MS Gothic" panose="020B0609070205080204" pitchFamily="49" charset="-128"/>
                <a:ea typeface="MS Gothic" panose="020B0609070205080204" pitchFamily="49" charset="-128"/>
              </a:rPr>
              <a:t>現在の便利で快適な生活は、</a:t>
            </a:r>
            <a:endParaRPr lang="en-US" altLang="ja-JP" sz="5400" dirty="0">
              <a:latin typeface="MS Gothic" panose="020B0609070205080204" pitchFamily="49" charset="-128"/>
              <a:ea typeface="MS Gothic" panose="020B0609070205080204" pitchFamily="49" charset="-128"/>
            </a:endParaRPr>
          </a:p>
          <a:p>
            <a:r>
              <a:rPr lang="ja-JP" altLang="en-US" sz="5400">
                <a:latin typeface="MS Gothic" panose="020B0609070205080204" pitchFamily="49" charset="-128"/>
                <a:ea typeface="MS Gothic" panose="020B0609070205080204" pitchFamily="49" charset="-128"/>
              </a:rPr>
              <a:t>豊富な</a:t>
            </a:r>
            <a:r>
              <a:rPr lang="en-US" altLang="ja-JP" sz="5400" dirty="0">
                <a:latin typeface="MS Gothic" panose="020B0609070205080204" pitchFamily="49" charset="-128"/>
                <a:ea typeface="MS Gothic" panose="020B0609070205080204" pitchFamily="49" charset="-128"/>
              </a:rPr>
              <a:t> </a:t>
            </a:r>
            <a:r>
              <a:rPr lang="ja-JP" altLang="en-US" sz="5400">
                <a:solidFill>
                  <a:srgbClr val="FF0000"/>
                </a:solidFill>
                <a:latin typeface="MS Gothic" panose="020B0609070205080204" pitchFamily="49" charset="-128"/>
                <a:ea typeface="MS Gothic" panose="020B0609070205080204" pitchFamily="49" charset="-128"/>
              </a:rPr>
              <a:t>資源</a:t>
            </a:r>
            <a:r>
              <a:rPr lang="en-US" altLang="ja-JP" sz="5400" dirty="0">
                <a:latin typeface="MS Gothic" panose="020B0609070205080204" pitchFamily="49" charset="-128"/>
                <a:ea typeface="MS Gothic" panose="020B0609070205080204" pitchFamily="49" charset="-128"/>
              </a:rPr>
              <a:t> </a:t>
            </a:r>
            <a:r>
              <a:rPr lang="ja-JP" altLang="en-US" sz="5400">
                <a:latin typeface="MS Gothic" panose="020B0609070205080204" pitchFamily="49" charset="-128"/>
                <a:ea typeface="MS Gothic" panose="020B0609070205080204" pitchFamily="49" charset="-128"/>
              </a:rPr>
              <a:t>・</a:t>
            </a:r>
            <a:r>
              <a:rPr lang="en-US" altLang="ja-JP" sz="5400" dirty="0">
                <a:latin typeface="MS Gothic" panose="020B0609070205080204" pitchFamily="49" charset="-128"/>
                <a:ea typeface="MS Gothic" panose="020B0609070205080204" pitchFamily="49" charset="-128"/>
              </a:rPr>
              <a:t> </a:t>
            </a:r>
            <a:r>
              <a:rPr lang="ja-JP" altLang="en-US" sz="5400">
                <a:solidFill>
                  <a:srgbClr val="FF0000"/>
                </a:solidFill>
                <a:latin typeface="MS Gothic" panose="020B0609070205080204" pitchFamily="49" charset="-128"/>
                <a:ea typeface="MS Gothic" panose="020B0609070205080204" pitchFamily="49" charset="-128"/>
              </a:rPr>
              <a:t>エネルギー</a:t>
            </a:r>
            <a:r>
              <a:rPr lang="en-US" altLang="ja-JP" sz="5400" dirty="0">
                <a:latin typeface="MS Gothic" panose="020B0609070205080204" pitchFamily="49" charset="-128"/>
                <a:ea typeface="MS Gothic" panose="020B0609070205080204" pitchFamily="49" charset="-128"/>
              </a:rPr>
              <a:t> </a:t>
            </a:r>
            <a:r>
              <a:rPr lang="ja-JP" altLang="en-US" sz="5400">
                <a:latin typeface="MS Gothic" panose="020B0609070205080204" pitchFamily="49" charset="-128"/>
                <a:ea typeface="MS Gothic" panose="020B0609070205080204" pitchFamily="49" charset="-128"/>
              </a:rPr>
              <a:t>を</a:t>
            </a:r>
            <a:endParaRPr lang="en-US" altLang="ja-JP" sz="5400" dirty="0">
              <a:latin typeface="MS Gothic" panose="020B0609070205080204" pitchFamily="49" charset="-128"/>
              <a:ea typeface="MS Gothic" panose="020B0609070205080204" pitchFamily="49" charset="-128"/>
            </a:endParaRPr>
          </a:p>
          <a:p>
            <a:r>
              <a:rPr lang="ja-JP" altLang="en-US" sz="5400">
                <a:latin typeface="MS Gothic" panose="020B0609070205080204" pitchFamily="49" charset="-128"/>
                <a:ea typeface="MS Gothic" panose="020B0609070205080204" pitchFamily="49" charset="-128"/>
              </a:rPr>
              <a:t>使うことが前提となっている。</a:t>
            </a:r>
            <a:endParaRPr lang="ja-JP" altLang="en-US" sz="5400">
              <a:solidFill>
                <a:srgbClr val="FF0000"/>
              </a:solidFill>
              <a:latin typeface="MS Gothic" panose="020B0609070205080204" pitchFamily="49" charset="-128"/>
              <a:ea typeface="MS Gothic" panose="020B0609070205080204" pitchFamily="49" charset="-128"/>
            </a:endParaRPr>
          </a:p>
        </p:txBody>
      </p:sp>
      <p:sp>
        <p:nvSpPr>
          <p:cNvPr id="3" name="メモ 2">
            <a:extLst>
              <a:ext uri="{FF2B5EF4-FFF2-40B4-BE49-F238E27FC236}">
                <a16:creationId xmlns:a16="http://schemas.microsoft.com/office/drawing/2014/main" id="{33C01E5B-CF9C-C24D-A7F1-3D92940D850B}"/>
              </a:ext>
            </a:extLst>
          </p:cNvPr>
          <p:cNvSpPr/>
          <p:nvPr/>
        </p:nvSpPr>
        <p:spPr>
          <a:xfrm>
            <a:off x="3407000" y="2886448"/>
            <a:ext cx="1928793" cy="756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メモ 3">
            <a:extLst>
              <a:ext uri="{FF2B5EF4-FFF2-40B4-BE49-F238E27FC236}">
                <a16:creationId xmlns:a16="http://schemas.microsoft.com/office/drawing/2014/main" id="{3340D8A8-44E0-6E4C-A1A3-9C0A5FB9A391}"/>
              </a:ext>
            </a:extLst>
          </p:cNvPr>
          <p:cNvSpPr/>
          <p:nvPr/>
        </p:nvSpPr>
        <p:spPr>
          <a:xfrm>
            <a:off x="6096000" y="2886448"/>
            <a:ext cx="4005431" cy="756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3298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DB94BB2-1E0A-E84F-A4C8-6EA5A2E9688E}"/>
              </a:ext>
            </a:extLst>
          </p:cNvPr>
          <p:cNvSpPr txBox="1"/>
          <p:nvPr/>
        </p:nvSpPr>
        <p:spPr>
          <a:xfrm>
            <a:off x="1548340" y="2724437"/>
            <a:ext cx="9069459" cy="166199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spcBef>
                <a:spcPts val="600"/>
              </a:spcBef>
            </a:pPr>
            <a:r>
              <a:rPr lang="ja-JP" altLang="en-US" sz="5400">
                <a:latin typeface="MS Gothic" panose="020B0609070205080204" pitchFamily="49" charset="-128"/>
                <a:ea typeface="MS Gothic" panose="020B0609070205080204" pitchFamily="49" charset="-128"/>
              </a:rPr>
              <a:t>資源・エネルギーはどこから得られる？</a:t>
            </a:r>
            <a:endParaRPr kumimoji="1" lang="ja-JP" altLang="en-US" sz="5400">
              <a:latin typeface="MS Gothic" panose="020B0609070205080204" pitchFamily="49" charset="-128"/>
              <a:ea typeface="MS Gothic" panose="020B0609070205080204" pitchFamily="49" charset="-128"/>
            </a:endParaRPr>
          </a:p>
        </p:txBody>
      </p:sp>
      <p:pic>
        <p:nvPicPr>
          <p:cNvPr id="5" name="図 4" descr="アイコン&#10;&#10;自動的に生成された説明">
            <a:extLst>
              <a:ext uri="{FF2B5EF4-FFF2-40B4-BE49-F238E27FC236}">
                <a16:creationId xmlns:a16="http://schemas.microsoft.com/office/drawing/2014/main" id="{01484866-2344-6C42-95C5-EE47A78F2A6D}"/>
              </a:ext>
            </a:extLst>
          </p:cNvPr>
          <p:cNvPicPr>
            <a:picLocks noChangeAspect="1"/>
          </p:cNvPicPr>
          <p:nvPr/>
        </p:nvPicPr>
        <p:blipFill>
          <a:blip r:embed="rId2"/>
          <a:stretch>
            <a:fillRect/>
          </a:stretch>
        </p:blipFill>
        <p:spPr>
          <a:xfrm>
            <a:off x="1548340" y="1317430"/>
            <a:ext cx="2864227" cy="1234800"/>
          </a:xfrm>
          <a:prstGeom prst="rect">
            <a:avLst/>
          </a:prstGeom>
        </p:spPr>
      </p:pic>
    </p:spTree>
    <p:extLst>
      <p:ext uri="{BB962C8B-B14F-4D97-AF65-F5344CB8AC3E}">
        <p14:creationId xmlns:p14="http://schemas.microsoft.com/office/powerpoint/2010/main" val="119883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B70DE965-C957-AA4C-B83E-3961BBB3328A}"/>
              </a:ext>
            </a:extLst>
          </p:cNvPr>
          <p:cNvGrpSpPr/>
          <p:nvPr/>
        </p:nvGrpSpPr>
        <p:grpSpPr>
          <a:xfrm>
            <a:off x="1764626" y="540000"/>
            <a:ext cx="8662747" cy="5376706"/>
            <a:chOff x="591892" y="438341"/>
            <a:chExt cx="8214344" cy="5098396"/>
          </a:xfrm>
        </p:grpSpPr>
        <p:pic>
          <p:nvPicPr>
            <p:cNvPr id="2" name="図 1">
              <a:extLst>
                <a:ext uri="{FF2B5EF4-FFF2-40B4-BE49-F238E27FC236}">
                  <a16:creationId xmlns:a16="http://schemas.microsoft.com/office/drawing/2014/main" id="{C3766E6B-3838-734B-BFB0-DDAB544EC7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1892" y="438341"/>
              <a:ext cx="3854801" cy="2520736"/>
            </a:xfrm>
            <a:prstGeom prst="rect">
              <a:avLst/>
            </a:prstGeom>
          </p:spPr>
        </p:pic>
        <p:pic>
          <p:nvPicPr>
            <p:cNvPr id="3" name="図 2">
              <a:extLst>
                <a:ext uri="{FF2B5EF4-FFF2-40B4-BE49-F238E27FC236}">
                  <a16:creationId xmlns:a16="http://schemas.microsoft.com/office/drawing/2014/main" id="{5C6CF314-68C4-F94F-A0F6-F1F0C21CBA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5972" y="3043788"/>
              <a:ext cx="3780264" cy="2476230"/>
            </a:xfrm>
            <a:prstGeom prst="rect">
              <a:avLst/>
            </a:prstGeom>
          </p:spPr>
        </p:pic>
        <p:pic>
          <p:nvPicPr>
            <p:cNvPr id="4" name="図 3">
              <a:extLst>
                <a:ext uri="{FF2B5EF4-FFF2-40B4-BE49-F238E27FC236}">
                  <a16:creationId xmlns:a16="http://schemas.microsoft.com/office/drawing/2014/main" id="{08B05017-436A-D547-BFAC-3C63EDB4E4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5972" y="438341"/>
              <a:ext cx="3780264" cy="2520736"/>
            </a:xfrm>
            <a:prstGeom prst="rect">
              <a:avLst/>
            </a:prstGeom>
          </p:spPr>
        </p:pic>
        <p:pic>
          <p:nvPicPr>
            <p:cNvPr id="5" name="図 4">
              <a:extLst>
                <a:ext uri="{FF2B5EF4-FFF2-40B4-BE49-F238E27FC236}">
                  <a16:creationId xmlns:a16="http://schemas.microsoft.com/office/drawing/2014/main" id="{051D2451-F547-5C46-9C36-6129DD978CB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591892" y="3027068"/>
              <a:ext cx="3852333" cy="2509669"/>
            </a:xfrm>
            <a:prstGeom prst="rect">
              <a:avLst/>
            </a:prstGeom>
          </p:spPr>
        </p:pic>
      </p:grpSp>
    </p:spTree>
    <p:extLst>
      <p:ext uri="{BB962C8B-B14F-4D97-AF65-F5344CB8AC3E}">
        <p14:creationId xmlns:p14="http://schemas.microsoft.com/office/powerpoint/2010/main" val="1037033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AE973C3-650E-2B42-9CA7-A61FFB618DA4}"/>
              </a:ext>
            </a:extLst>
          </p:cNvPr>
          <p:cNvSpPr txBox="1"/>
          <p:nvPr/>
        </p:nvSpPr>
        <p:spPr>
          <a:xfrm>
            <a:off x="940143" y="2055303"/>
            <a:ext cx="10311713" cy="2492990"/>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5400">
                <a:latin typeface="MS Gothic" panose="020B0609070205080204" pitchFamily="49" charset="-128"/>
                <a:ea typeface="MS Gothic" panose="020B0609070205080204" pitchFamily="49" charset="-128"/>
              </a:rPr>
              <a:t>資源・エネルギーは、地球環境のさまざまなところから供給されるが、有限である。</a:t>
            </a:r>
            <a:endParaRPr lang="ja-JP" altLang="en-US" sz="5400">
              <a:solidFill>
                <a:srgbClr val="FF0000"/>
              </a:solidFill>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350889953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CE61B6F614244AB24214004C2201C8" ma:contentTypeVersion="13" ma:contentTypeDescription="新しいドキュメントを作成します。" ma:contentTypeScope="" ma:versionID="226893331aed7f24245c17bfbf900c5b">
  <xsd:schema xmlns:xsd="http://www.w3.org/2001/XMLSchema" xmlns:xs="http://www.w3.org/2001/XMLSchema" xmlns:p="http://schemas.microsoft.com/office/2006/metadata/properties" xmlns:ns2="2843f774-3727-4fa6-aea7-4900779d95ca" xmlns:ns3="c96c35a3-9b6b-4ff4-bea4-5ce657555ebe" targetNamespace="http://schemas.microsoft.com/office/2006/metadata/properties" ma:root="true" ma:fieldsID="2a5a63687ad076dd74a3d584bedc389d" ns2:_="" ns3:_="">
    <xsd:import namespace="2843f774-3727-4fa6-aea7-4900779d95ca"/>
    <xsd:import namespace="c96c35a3-9b6b-4ff4-bea4-5ce657555e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3f774-3727-4fa6-aea7-4900779d95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6c35a3-9b6b-4ff4-bea4-5ce657555ebe"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A8FE74-A616-459E-9D97-52CFCBB5B7E6}">
  <ds:schemaRefs>
    <ds:schemaRef ds:uri="http://schemas.microsoft.com/sharepoint/v3/contenttype/forms"/>
  </ds:schemaRefs>
</ds:datastoreItem>
</file>

<file path=customXml/itemProps2.xml><?xml version="1.0" encoding="utf-8"?>
<ds:datastoreItem xmlns:ds="http://schemas.openxmlformats.org/officeDocument/2006/customXml" ds:itemID="{C7E41BB8-9411-45A3-A689-F1EAD03E4C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43f774-3727-4fa6-aea7-4900779d95ca"/>
    <ds:schemaRef ds:uri="c96c35a3-9b6b-4ff4-bea4-5ce657555e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E613B8-4824-447F-9F7C-63C1C90D7CA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313</TotalTime>
  <Words>660</Words>
  <Application>Microsoft Macintosh PowerPoint</Application>
  <PresentationFormat>ワイド画面</PresentationFormat>
  <Paragraphs>42</Paragraphs>
  <Slides>24</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24</vt:i4>
      </vt:variant>
    </vt:vector>
  </HeadingPairs>
  <TitlesOfParts>
    <vt:vector size="28" baseType="lpstr">
      <vt:lpstr>MS Gothic</vt:lpstr>
      <vt:lpstr>游ゴシック</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石本 忠廣</dc:creator>
  <cp:lastModifiedBy>炭竃 智</cp:lastModifiedBy>
  <cp:revision>60</cp:revision>
  <cp:lastPrinted>2021-12-07T06:42:54Z</cp:lastPrinted>
  <dcterms:created xsi:type="dcterms:W3CDTF">2021-12-07T04:03:17Z</dcterms:created>
  <dcterms:modified xsi:type="dcterms:W3CDTF">2024-02-14T00:20:02Z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0x01010085CE61B6F614244AB24214004C2201C8</vt:lpwstr>
  </property>
</Properties>
</file>