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7" r:id="rId6"/>
    <p:sldId id="258" r:id="rId7"/>
    <p:sldId id="259" r:id="rId8"/>
    <p:sldId id="540" r:id="rId9"/>
    <p:sldId id="541" r:id="rId10"/>
    <p:sldId id="411" r:id="rId11"/>
    <p:sldId id="542" r:id="rId12"/>
    <p:sldId id="543" r:id="rId13"/>
    <p:sldId id="545" r:id="rId14"/>
    <p:sldId id="546" r:id="rId15"/>
    <p:sldId id="547" r:id="rId16"/>
    <p:sldId id="548" r:id="rId17"/>
    <p:sldId id="549" r:id="rId18"/>
    <p:sldId id="550" r:id="rId19"/>
    <p:sldId id="551" r:id="rId20"/>
    <p:sldId id="544" r:id="rId21"/>
    <p:sldId id="552" r:id="rId22"/>
    <p:sldId id="553" r:id="rId23"/>
    <p:sldId id="554" r:id="rId24"/>
    <p:sldId id="556" r:id="rId25"/>
    <p:sldId id="557" r:id="rId26"/>
    <p:sldId id="559" r:id="rId27"/>
    <p:sldId id="560" r:id="rId28"/>
    <p:sldId id="561" r:id="rId29"/>
    <p:sldId id="562" r:id="rId30"/>
    <p:sldId id="563" r:id="rId31"/>
    <p:sldId id="564"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B2"/>
    <a:srgbClr val="EA536C"/>
    <a:srgbClr val="009B64"/>
    <a:srgbClr val="009B63"/>
    <a:srgbClr val="B85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D24BC-80F2-AF41-BEA5-D304322AA791}" v="10" dt="2024-02-15T03:35:20.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5"/>
    <p:restoredTop sz="94452"/>
  </p:normalViewPr>
  <p:slideViewPr>
    <p:cSldViewPr snapToGrid="0" showGuides="1">
      <p:cViewPr>
        <p:scale>
          <a:sx n="115" d="100"/>
          <a:sy n="115" d="100"/>
        </p:scale>
        <p:origin x="-29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3A2EB-EE73-A744-B6C0-580FE982FBC5}" type="datetimeFigureOut">
              <a:rPr kumimoji="1" lang="ja-JP" altLang="en-US" smtClean="0"/>
              <a:t>2024/2/16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51EA3-10F5-764C-A363-58F0E2D5E760}" type="slidenum">
              <a:rPr kumimoji="1" lang="ja-JP" altLang="en-US" smtClean="0"/>
              <a:t>‹#›</a:t>
            </a:fld>
            <a:endParaRPr kumimoji="1" lang="ja-JP" altLang="en-US"/>
          </a:p>
        </p:txBody>
      </p:sp>
    </p:spTree>
    <p:extLst>
      <p:ext uri="{BB962C8B-B14F-4D97-AF65-F5344CB8AC3E}">
        <p14:creationId xmlns:p14="http://schemas.microsoft.com/office/powerpoint/2010/main" val="1650311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73B76-B118-C901-BF55-DCFCCDFBAA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C3AFCC-3A96-088F-9A85-9265E05DD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55C084-39DD-6A83-68E3-B1B23569ADE9}"/>
              </a:ext>
            </a:extLst>
          </p:cNvPr>
          <p:cNvSpPr>
            <a:spLocks noGrp="1"/>
          </p:cNvSpPr>
          <p:nvPr>
            <p:ph type="dt" sz="half" idx="10"/>
          </p:nvPr>
        </p:nvSpPr>
        <p:spPr/>
        <p:txBody>
          <a:bodyPr/>
          <a:lstStyle/>
          <a:p>
            <a:fld id="{80239C74-97B1-E64D-A8AC-893E3FB34306}"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C19F656C-B17B-1505-D272-9D8A31B13F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03CA0-E728-36C1-A19D-1C3CC44A8C44}"/>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757065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4BE83-265C-5B69-8AD0-BAD65DA97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92393C-A9D8-9412-BD72-16D1F5DC9C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86944-B08A-EEFC-069E-580DB19D1139}"/>
              </a:ext>
            </a:extLst>
          </p:cNvPr>
          <p:cNvSpPr>
            <a:spLocks noGrp="1"/>
          </p:cNvSpPr>
          <p:nvPr>
            <p:ph type="dt" sz="half" idx="10"/>
          </p:nvPr>
        </p:nvSpPr>
        <p:spPr/>
        <p:txBody>
          <a:bodyPr/>
          <a:lstStyle/>
          <a:p>
            <a:fld id="{2E8B5A2C-9DE9-4B44-A8D8-B761C64BD82D}"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AF1DD25E-5E52-B07D-12F0-EAD0D4501D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7A537B-4B67-3389-8FA0-644A64B80559}"/>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33963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48B99D-7BF2-8C6C-58A5-FD2E58B79B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39B632-69EE-621C-C380-6596E3952A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CE2E6C-BB9D-12A5-4475-5968DE7AA8AD}"/>
              </a:ext>
            </a:extLst>
          </p:cNvPr>
          <p:cNvSpPr>
            <a:spLocks noGrp="1"/>
          </p:cNvSpPr>
          <p:nvPr>
            <p:ph type="dt" sz="half" idx="10"/>
          </p:nvPr>
        </p:nvSpPr>
        <p:spPr/>
        <p:txBody>
          <a:bodyPr/>
          <a:lstStyle/>
          <a:p>
            <a:fld id="{CFC044E6-4551-F343-82E8-0DE2EAAC52B0}"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E6D26718-E2CA-5BD9-3485-728C4D82EA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896F60-9887-DCFF-21A6-22FD31FFCA0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609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D4FB8-F5EB-4AFC-6EB2-1173D023E8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66837B-8BD8-7BF6-DDB0-49C2C8B608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0DEC6C-8DB7-0B98-7F3C-3007D7C73DDB}"/>
              </a:ext>
            </a:extLst>
          </p:cNvPr>
          <p:cNvSpPr>
            <a:spLocks noGrp="1"/>
          </p:cNvSpPr>
          <p:nvPr>
            <p:ph type="dt" sz="half" idx="10"/>
          </p:nvPr>
        </p:nvSpPr>
        <p:spPr/>
        <p:txBody>
          <a:bodyPr/>
          <a:lstStyle/>
          <a:p>
            <a:fld id="{95A30F11-A964-E347-925C-E5BC57005D35}"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FADB0DB6-5072-C632-8DC6-E5C0703630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C87CBE-C7B2-905B-45D1-9C9D3C1DD9A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3566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A40E7-9444-0534-579F-25FAE4CE2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5CA662-024F-EBF8-140E-3E212A316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F41291-37E9-0654-734C-F25D971EE89B}"/>
              </a:ext>
            </a:extLst>
          </p:cNvPr>
          <p:cNvSpPr>
            <a:spLocks noGrp="1"/>
          </p:cNvSpPr>
          <p:nvPr>
            <p:ph type="dt" sz="half" idx="10"/>
          </p:nvPr>
        </p:nvSpPr>
        <p:spPr/>
        <p:txBody>
          <a:bodyPr/>
          <a:lstStyle/>
          <a:p>
            <a:fld id="{9899350C-7B12-034F-8972-52C53BAA4097}" type="datetime1">
              <a:rPr kumimoji="1" lang="ja-JP" altLang="en-US" smtClean="0"/>
              <a:t>2024/2/16</a:t>
            </a:fld>
            <a:endParaRPr kumimoji="1" lang="ja-JP" altLang="en-US"/>
          </a:p>
        </p:txBody>
      </p:sp>
      <p:sp>
        <p:nvSpPr>
          <p:cNvPr id="5" name="フッター プレースホルダー 4">
            <a:extLst>
              <a:ext uri="{FF2B5EF4-FFF2-40B4-BE49-F238E27FC236}">
                <a16:creationId xmlns:a16="http://schemas.microsoft.com/office/drawing/2014/main" id="{4D78BF99-170C-3330-14AE-F54B59020A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5F2DF6-9732-01C5-BDFF-7695500AB591}"/>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9655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E821E-DC05-4AB9-9E00-72C3A7D12D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40EE5-9A3E-984F-53B7-7256512817F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3958C3-6FBC-F336-ECCD-888F2CB668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4CE45E-2F8E-A80B-CFB8-09C88969BA74}"/>
              </a:ext>
            </a:extLst>
          </p:cNvPr>
          <p:cNvSpPr>
            <a:spLocks noGrp="1"/>
          </p:cNvSpPr>
          <p:nvPr>
            <p:ph type="dt" sz="half" idx="10"/>
          </p:nvPr>
        </p:nvSpPr>
        <p:spPr/>
        <p:txBody>
          <a:bodyPr/>
          <a:lstStyle/>
          <a:p>
            <a:fld id="{1616FDE4-18AC-2C4A-8394-101EF8330747}" type="datetime1">
              <a:rPr kumimoji="1" lang="ja-JP" altLang="en-US" smtClean="0"/>
              <a:t>2024/2/16</a:t>
            </a:fld>
            <a:endParaRPr kumimoji="1" lang="ja-JP" altLang="en-US"/>
          </a:p>
        </p:txBody>
      </p:sp>
      <p:sp>
        <p:nvSpPr>
          <p:cNvPr id="6" name="フッター プレースホルダー 5">
            <a:extLst>
              <a:ext uri="{FF2B5EF4-FFF2-40B4-BE49-F238E27FC236}">
                <a16:creationId xmlns:a16="http://schemas.microsoft.com/office/drawing/2014/main" id="{A1241D62-3D41-2F69-241A-0C6CE52FF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804B9A-C717-D493-9411-9FBF3D65C2C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8566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095F-FB3A-C9BC-08D3-1B54FFC963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CE07B5-DB27-DD73-CE9F-C8CD24FCE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85088A-A4E9-6D3B-D824-08D5C75F8B4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3116F7-1590-052B-E8BE-18A5E5C68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EA6415-3EE1-BB35-F9A9-3CE054995B8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852F053-DDA5-991C-9313-35427338193A}"/>
              </a:ext>
            </a:extLst>
          </p:cNvPr>
          <p:cNvSpPr>
            <a:spLocks noGrp="1"/>
          </p:cNvSpPr>
          <p:nvPr>
            <p:ph type="dt" sz="half" idx="10"/>
          </p:nvPr>
        </p:nvSpPr>
        <p:spPr/>
        <p:txBody>
          <a:bodyPr/>
          <a:lstStyle/>
          <a:p>
            <a:fld id="{8FF61872-0FB0-BE41-A1BD-1DD5294223CE}" type="datetime1">
              <a:rPr kumimoji="1" lang="ja-JP" altLang="en-US" smtClean="0"/>
              <a:t>2024/2/16</a:t>
            </a:fld>
            <a:endParaRPr kumimoji="1" lang="ja-JP" altLang="en-US"/>
          </a:p>
        </p:txBody>
      </p:sp>
      <p:sp>
        <p:nvSpPr>
          <p:cNvPr id="8" name="フッター プレースホルダー 7">
            <a:extLst>
              <a:ext uri="{FF2B5EF4-FFF2-40B4-BE49-F238E27FC236}">
                <a16:creationId xmlns:a16="http://schemas.microsoft.com/office/drawing/2014/main" id="{555362EE-592F-0DBA-E318-01B253D22D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2EB178-9955-7C5A-9EFA-0C58477AC0C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1454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997BE-6998-1BC9-B4CF-10288DB9B0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344F45-3F53-38DA-E0FB-01E03E838F67}"/>
              </a:ext>
            </a:extLst>
          </p:cNvPr>
          <p:cNvSpPr>
            <a:spLocks noGrp="1"/>
          </p:cNvSpPr>
          <p:nvPr>
            <p:ph type="dt" sz="half" idx="10"/>
          </p:nvPr>
        </p:nvSpPr>
        <p:spPr/>
        <p:txBody>
          <a:bodyPr/>
          <a:lstStyle/>
          <a:p>
            <a:fld id="{8B5B4121-D566-6941-8676-AB29BBE68AFB}" type="datetime1">
              <a:rPr kumimoji="1" lang="ja-JP" altLang="en-US" smtClean="0"/>
              <a:t>2024/2/16</a:t>
            </a:fld>
            <a:endParaRPr kumimoji="1" lang="ja-JP" altLang="en-US"/>
          </a:p>
        </p:txBody>
      </p:sp>
      <p:sp>
        <p:nvSpPr>
          <p:cNvPr id="4" name="フッター プレースホルダー 3">
            <a:extLst>
              <a:ext uri="{FF2B5EF4-FFF2-40B4-BE49-F238E27FC236}">
                <a16:creationId xmlns:a16="http://schemas.microsoft.com/office/drawing/2014/main" id="{78B9B2FC-AEB5-C345-7F6C-08BD2882E9E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0FBB64-6E24-A303-C9B0-56A2BEE902A5}"/>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945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F4923A-0AC5-53F2-ED46-DC7AAB0B0ECF}"/>
              </a:ext>
            </a:extLst>
          </p:cNvPr>
          <p:cNvSpPr>
            <a:spLocks noGrp="1"/>
          </p:cNvSpPr>
          <p:nvPr>
            <p:ph type="dt" sz="half" idx="10"/>
          </p:nvPr>
        </p:nvSpPr>
        <p:spPr/>
        <p:txBody>
          <a:bodyPr/>
          <a:lstStyle/>
          <a:p>
            <a:fld id="{9E97C918-AAFE-6546-999A-E4C6E8319150}" type="datetime1">
              <a:rPr kumimoji="1" lang="ja-JP" altLang="en-US" smtClean="0"/>
              <a:t>2024/2/16</a:t>
            </a:fld>
            <a:endParaRPr kumimoji="1" lang="ja-JP" altLang="en-US"/>
          </a:p>
        </p:txBody>
      </p:sp>
      <p:sp>
        <p:nvSpPr>
          <p:cNvPr id="3" name="フッター プレースホルダー 2">
            <a:extLst>
              <a:ext uri="{FF2B5EF4-FFF2-40B4-BE49-F238E27FC236}">
                <a16:creationId xmlns:a16="http://schemas.microsoft.com/office/drawing/2014/main" id="{41944F3B-58F3-3BF5-E9D0-DD88D6A19E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67E46B-7D74-FE00-6BDB-0AB20154257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793549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6556C-D75D-013B-AB66-5501EAFC1E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D5BF93-B28C-ECEA-DFA5-BF1B05D14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66FCBB-E461-D1F3-935F-73F20207E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AE611B-8FDC-76E0-1883-A20DCBB48541}"/>
              </a:ext>
            </a:extLst>
          </p:cNvPr>
          <p:cNvSpPr>
            <a:spLocks noGrp="1"/>
          </p:cNvSpPr>
          <p:nvPr>
            <p:ph type="dt" sz="half" idx="10"/>
          </p:nvPr>
        </p:nvSpPr>
        <p:spPr/>
        <p:txBody>
          <a:bodyPr/>
          <a:lstStyle/>
          <a:p>
            <a:fld id="{4500643B-18E8-4841-AD2C-D543D08D8038}" type="datetime1">
              <a:rPr kumimoji="1" lang="ja-JP" altLang="en-US" smtClean="0"/>
              <a:t>2024/2/16</a:t>
            </a:fld>
            <a:endParaRPr kumimoji="1" lang="ja-JP" altLang="en-US"/>
          </a:p>
        </p:txBody>
      </p:sp>
      <p:sp>
        <p:nvSpPr>
          <p:cNvPr id="6" name="フッター プレースホルダー 5">
            <a:extLst>
              <a:ext uri="{FF2B5EF4-FFF2-40B4-BE49-F238E27FC236}">
                <a16:creationId xmlns:a16="http://schemas.microsoft.com/office/drawing/2014/main" id="{7CF661B1-7FBC-2CEB-9649-BE87CCB6B2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33B458-7381-7981-EBB7-88C4F5046A6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67820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0970B-64CE-9870-51CB-0843B49D34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E7761-8086-BF69-7093-446BA25EA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7D97DC-996E-998F-ABB1-B1C95B2B1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D2823E-2154-AA15-DD6C-5B4A8008CCC8}"/>
              </a:ext>
            </a:extLst>
          </p:cNvPr>
          <p:cNvSpPr>
            <a:spLocks noGrp="1"/>
          </p:cNvSpPr>
          <p:nvPr>
            <p:ph type="dt" sz="half" idx="10"/>
          </p:nvPr>
        </p:nvSpPr>
        <p:spPr/>
        <p:txBody>
          <a:bodyPr/>
          <a:lstStyle/>
          <a:p>
            <a:fld id="{647E0185-60D6-0746-9F0D-6DFCCE4A182A}" type="datetime1">
              <a:rPr kumimoji="1" lang="ja-JP" altLang="en-US" smtClean="0"/>
              <a:t>2024/2/16</a:t>
            </a:fld>
            <a:endParaRPr kumimoji="1" lang="ja-JP" altLang="en-US"/>
          </a:p>
        </p:txBody>
      </p:sp>
      <p:sp>
        <p:nvSpPr>
          <p:cNvPr id="6" name="フッター プレースホルダー 5">
            <a:extLst>
              <a:ext uri="{FF2B5EF4-FFF2-40B4-BE49-F238E27FC236}">
                <a16:creationId xmlns:a16="http://schemas.microsoft.com/office/drawing/2014/main" id="{BCB1F2D3-2CF6-67B0-8CE0-AA96193BD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4C8D0A-E404-88E8-D53C-6395301C342E}"/>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213281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307D0F-9734-642D-9294-5D862F40D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00D13D-2933-58C7-D35B-CB1819C1F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F4C72-9160-FA3D-9985-C724ECD6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mn-ea"/>
                <a:ea typeface="+mn-ea"/>
              </a:defRPr>
            </a:lvl1pPr>
          </a:lstStyle>
          <a:p>
            <a:fld id="{4F341B45-B7E5-4B47-9357-CE6A59CE619E}" type="datetime1">
              <a:rPr lang="ja-JP" altLang="en-US" smtClean="0"/>
              <a:t>2024/2/16</a:t>
            </a:fld>
            <a:endParaRPr lang="ja-JP" altLang="en-US"/>
          </a:p>
        </p:txBody>
      </p:sp>
      <p:sp>
        <p:nvSpPr>
          <p:cNvPr id="5" name="フッター プレースホルダー 4">
            <a:extLst>
              <a:ext uri="{FF2B5EF4-FFF2-40B4-BE49-F238E27FC236}">
                <a16:creationId xmlns:a16="http://schemas.microsoft.com/office/drawing/2014/main" id="{72776166-9F0C-B03D-33D9-1BAB4E12B217}"/>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mn-ea"/>
                <a:ea typeface="+mn-ea"/>
              </a:defRPr>
            </a:lvl1pPr>
          </a:lstStyle>
          <a:p>
            <a:endParaRPr lang="ja-JP" altLang="en-US"/>
          </a:p>
        </p:txBody>
      </p:sp>
      <p:sp>
        <p:nvSpPr>
          <p:cNvPr id="6" name="スライド番号プレースホルダー 5">
            <a:extLst>
              <a:ext uri="{FF2B5EF4-FFF2-40B4-BE49-F238E27FC236}">
                <a16:creationId xmlns:a16="http://schemas.microsoft.com/office/drawing/2014/main" id="{6D62C159-53A8-9A9D-61C2-870CCD3D0CB6}"/>
              </a:ext>
            </a:extLst>
          </p:cNvPr>
          <p:cNvSpPr>
            <a:spLocks noGrp="1"/>
          </p:cNvSpPr>
          <p:nvPr>
            <p:ph type="sldNum" sz="quarter" idx="4"/>
          </p:nvPr>
        </p:nvSpPr>
        <p:spPr>
          <a:xfrm>
            <a:off x="3501890" y="6356350"/>
            <a:ext cx="2743200" cy="365125"/>
          </a:xfrm>
          <a:prstGeom prst="rect">
            <a:avLst/>
          </a:prstGeom>
        </p:spPr>
        <p:txBody>
          <a:bodyPr vert="horz" lIns="91440" tIns="45720" rIns="91440" bIns="45720" rtlCol="0" anchor="ctr"/>
          <a:lstStyle>
            <a:lvl1pPr algn="r">
              <a:defRPr sz="1200" b="1">
                <a:solidFill>
                  <a:schemeClr val="tx1"/>
                </a:solidFill>
                <a:latin typeface="+mn-ea"/>
                <a:ea typeface="+mn-ea"/>
              </a:defRPr>
            </a:lvl1pPr>
          </a:lstStyle>
          <a:p>
            <a:fld id="{F197ABEE-EE31-5049-83F5-365F309FF419}" type="slidenum">
              <a:rPr lang="ja-JP" altLang="en-US" smtClean="0"/>
              <a:pPr/>
              <a:t>‹#›</a:t>
            </a:fld>
            <a:endParaRPr lang="ja-JP" altLang="en-US"/>
          </a:p>
        </p:txBody>
      </p:sp>
    </p:spTree>
    <p:extLst>
      <p:ext uri="{BB962C8B-B14F-4D97-AF65-F5344CB8AC3E}">
        <p14:creationId xmlns:p14="http://schemas.microsoft.com/office/powerpoint/2010/main" val="95959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210"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
            <a:extLst>
              <a:ext uri="{FF2B5EF4-FFF2-40B4-BE49-F238E27FC236}">
                <a16:creationId xmlns:a16="http://schemas.microsoft.com/office/drawing/2014/main" id="{D8B44B57-C9C2-7A98-B62B-D09A70EC6854}"/>
              </a:ext>
            </a:extLst>
          </p:cNvPr>
          <p:cNvSpPr txBox="1"/>
          <p:nvPr/>
        </p:nvSpPr>
        <p:spPr>
          <a:xfrm>
            <a:off x="1056488" y="1994486"/>
            <a:ext cx="2159787" cy="738664"/>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lang="ja-JP" altLang="en-US" sz="4800" b="1" dirty="0">
                <a:solidFill>
                  <a:srgbClr val="00A9B2"/>
                </a:solidFill>
                <a:effectLst/>
                <a:latin typeface="+mn-ea"/>
              </a:rPr>
              <a:t>第６章</a:t>
            </a:r>
            <a:endParaRPr kumimoji="1" lang="ja-JP" altLang="en-US" sz="4800" b="1" dirty="0">
              <a:solidFill>
                <a:srgbClr val="00A9B2"/>
              </a:solidFill>
              <a:effectLst/>
              <a:latin typeface="+mn-ea"/>
            </a:endParaRPr>
          </a:p>
        </p:txBody>
      </p:sp>
      <p:sp>
        <p:nvSpPr>
          <p:cNvPr id="6" name="テキスト ボックス ">
            <a:extLst>
              <a:ext uri="{FF2B5EF4-FFF2-40B4-BE49-F238E27FC236}">
                <a16:creationId xmlns:a16="http://schemas.microsoft.com/office/drawing/2014/main" id="{CD85A5F6-EA8F-B3B1-CCEC-2A8F6CC59FBE}"/>
              </a:ext>
            </a:extLst>
          </p:cNvPr>
          <p:cNvSpPr txBox="1"/>
          <p:nvPr/>
        </p:nvSpPr>
        <p:spPr>
          <a:xfrm>
            <a:off x="695326" y="2921170"/>
            <a:ext cx="10801350" cy="1015663"/>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lang="ja-JP" altLang="en-US" sz="6600" b="1" dirty="0">
                <a:solidFill>
                  <a:srgbClr val="00A9B2"/>
                </a:solidFill>
                <a:latin typeface="+mn-ea"/>
              </a:rPr>
              <a:t>食育と食育推進活動</a:t>
            </a:r>
            <a:endParaRPr kumimoji="1" lang="ja-JP" altLang="en-US" sz="6000" b="1" dirty="0">
              <a:solidFill>
                <a:srgbClr val="00A9B2"/>
              </a:solidFill>
              <a:latin typeface="+mn-ea"/>
            </a:endParaRPr>
          </a:p>
        </p:txBody>
      </p:sp>
      <p:sp>
        <p:nvSpPr>
          <p:cNvPr id="2" name="スライド番号プレースホルダー 1">
            <a:extLst>
              <a:ext uri="{FF2B5EF4-FFF2-40B4-BE49-F238E27FC236}">
                <a16:creationId xmlns:a16="http://schemas.microsoft.com/office/drawing/2014/main" id="{F34B1380-5FAE-7394-9ED3-E4BBE2107B21}"/>
              </a:ext>
            </a:extLst>
          </p:cNvPr>
          <p:cNvSpPr>
            <a:spLocks noGrp="1"/>
          </p:cNvSpPr>
          <p:nvPr>
            <p:ph type="sldNum" sz="quarter" idx="12"/>
          </p:nvPr>
        </p:nvSpPr>
        <p:spPr/>
        <p:txBody>
          <a:bodyPr/>
          <a:lstStyle/>
          <a:p>
            <a:fld id="{F197ABEE-EE31-5049-83F5-365F309FF419}" type="slidenum">
              <a:rPr kumimoji="1" lang="ja-JP" altLang="en-US" smtClean="0"/>
              <a:t>1</a:t>
            </a:fld>
            <a:endParaRPr kumimoji="1" lang="ja-JP" altLang="en-US"/>
          </a:p>
        </p:txBody>
      </p:sp>
    </p:spTree>
    <p:extLst>
      <p:ext uri="{BB962C8B-B14F-4D97-AF65-F5344CB8AC3E}">
        <p14:creationId xmlns:p14="http://schemas.microsoft.com/office/powerpoint/2010/main" val="57399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402954"/>
            <a:ext cx="10748685" cy="544700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育基本法に基づいて，農林水産省が，食品安全委員会，消費者庁，文部科学省，厚生労働省等の連携を図りながら，食育推進会議等の運営を行っている。地域においては，学校，保育所等，農林漁業者，食品関連事業者，ボランティア等との連携・協働の下，食育を推進し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10</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245089" y="648984"/>
            <a:ext cx="265413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2FF8F0EE-3BD0-84F7-8CEB-946A55ABFDA2}"/>
              </a:ext>
            </a:extLst>
          </p:cNvPr>
          <p:cNvSpPr/>
          <p:nvPr/>
        </p:nvSpPr>
        <p:spPr>
          <a:xfrm>
            <a:off x="3274843" y="1575657"/>
            <a:ext cx="204095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メモ 2">
            <a:extLst>
              <a:ext uri="{FF2B5EF4-FFF2-40B4-BE49-F238E27FC236}">
                <a16:creationId xmlns:a16="http://schemas.microsoft.com/office/drawing/2014/main" id="{A0767940-6815-FEF8-ADDE-FFFA387CD503}"/>
              </a:ext>
            </a:extLst>
          </p:cNvPr>
          <p:cNvSpPr/>
          <p:nvPr/>
        </p:nvSpPr>
        <p:spPr>
          <a:xfrm>
            <a:off x="5701928" y="1575656"/>
            <a:ext cx="265413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68FBD2D9-A98E-2E39-B7FC-69669FDBD233}"/>
              </a:ext>
            </a:extLst>
          </p:cNvPr>
          <p:cNvSpPr/>
          <p:nvPr/>
        </p:nvSpPr>
        <p:spPr>
          <a:xfrm>
            <a:off x="8233230" y="3406966"/>
            <a:ext cx="115643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507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821042-D508-9BFB-741E-BC2E34CEE534}"/>
              </a:ext>
            </a:extLst>
          </p:cNvPr>
          <p:cNvSpPr>
            <a:spLocks noGrp="1"/>
          </p:cNvSpPr>
          <p:nvPr>
            <p:ph type="sldNum" sz="quarter" idx="12"/>
          </p:nvPr>
        </p:nvSpPr>
        <p:spPr/>
        <p:txBody>
          <a:bodyPr/>
          <a:lstStyle/>
          <a:p>
            <a:fld id="{F197ABEE-EE31-5049-83F5-365F309FF419}"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2835CDBB-1D0F-846B-8CBC-6CCEB432BC53}"/>
              </a:ext>
            </a:extLst>
          </p:cNvPr>
          <p:cNvPicPr>
            <a:picLocks noChangeAspect="1"/>
          </p:cNvPicPr>
          <p:nvPr/>
        </p:nvPicPr>
        <p:blipFill>
          <a:blip r:embed="rId2"/>
          <a:stretch>
            <a:fillRect/>
          </a:stretch>
        </p:blipFill>
        <p:spPr>
          <a:xfrm>
            <a:off x="849042" y="273050"/>
            <a:ext cx="10995527" cy="6584950"/>
          </a:xfrm>
          <a:prstGeom prst="rect">
            <a:avLst/>
          </a:prstGeom>
        </p:spPr>
      </p:pic>
      <p:sp>
        <p:nvSpPr>
          <p:cNvPr id="6" name="四角形: 角を丸くする 5">
            <a:extLst>
              <a:ext uri="{FF2B5EF4-FFF2-40B4-BE49-F238E27FC236}">
                <a16:creationId xmlns:a16="http://schemas.microsoft.com/office/drawing/2014/main" id="{0B9A2570-67E4-ECCA-E6A1-D6A627DDD649}"/>
              </a:ext>
            </a:extLst>
          </p:cNvPr>
          <p:cNvSpPr/>
          <p:nvPr/>
        </p:nvSpPr>
        <p:spPr>
          <a:xfrm>
            <a:off x="1021404" y="398834"/>
            <a:ext cx="2062264" cy="321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E24A444-0D72-27A8-BB62-8FBB0BE5BADE}"/>
              </a:ext>
            </a:extLst>
          </p:cNvPr>
          <p:cNvSpPr txBox="1"/>
          <p:nvPr/>
        </p:nvSpPr>
        <p:spPr>
          <a:xfrm>
            <a:off x="505837" y="365904"/>
            <a:ext cx="3463047" cy="707886"/>
          </a:xfrm>
          <a:prstGeom prst="rect">
            <a:avLst/>
          </a:prstGeom>
          <a:noFill/>
        </p:spPr>
        <p:txBody>
          <a:bodyPr wrap="square" rtlCol="0">
            <a:spAutoFit/>
          </a:bodyPr>
          <a:lstStyle/>
          <a:p>
            <a:r>
              <a:rPr kumimoji="1" lang="ja-JP" altLang="en-US" sz="4000" b="1" dirty="0"/>
              <a:t>食育推進体制</a:t>
            </a:r>
          </a:p>
        </p:txBody>
      </p:sp>
    </p:spTree>
    <p:extLst>
      <p:ext uri="{BB962C8B-B14F-4D97-AF65-F5344CB8AC3E}">
        <p14:creationId xmlns:p14="http://schemas.microsoft.com/office/powerpoint/2010/main" val="170131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自動的に生成された説明">
            <a:extLst>
              <a:ext uri="{FF2B5EF4-FFF2-40B4-BE49-F238E27FC236}">
                <a16:creationId xmlns:a16="http://schemas.microsoft.com/office/drawing/2014/main" id="{C4901DFF-0830-5503-B595-CF8C70C49D15}"/>
              </a:ext>
            </a:extLst>
          </p:cNvPr>
          <p:cNvPicPr>
            <a:picLocks noChangeAspect="1"/>
          </p:cNvPicPr>
          <p:nvPr/>
        </p:nvPicPr>
        <p:blipFill rotWithShape="1">
          <a:blip r:embed="rId2"/>
          <a:srcRect t="1276" r="50000" b="37243"/>
          <a:stretch/>
        </p:blipFill>
        <p:spPr>
          <a:xfrm>
            <a:off x="3827811" y="0"/>
            <a:ext cx="7980487" cy="6172200"/>
          </a:xfrm>
          <a:prstGeom prst="rect">
            <a:avLst/>
          </a:prstGeom>
        </p:spPr>
      </p:pic>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12</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spTree>
    <p:extLst>
      <p:ext uri="{BB962C8B-B14F-4D97-AF65-F5344CB8AC3E}">
        <p14:creationId xmlns:p14="http://schemas.microsoft.com/office/powerpoint/2010/main" val="141515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pic>
        <p:nvPicPr>
          <p:cNvPr id="3" name="図 2" descr="テーブル&#10;&#10;自動的に生成された説明">
            <a:extLst>
              <a:ext uri="{FF2B5EF4-FFF2-40B4-BE49-F238E27FC236}">
                <a16:creationId xmlns:a16="http://schemas.microsoft.com/office/drawing/2014/main" id="{91CB807E-9905-442B-6B87-0CDCD8444DCC}"/>
              </a:ext>
            </a:extLst>
          </p:cNvPr>
          <p:cNvPicPr>
            <a:picLocks noChangeAspect="1"/>
          </p:cNvPicPr>
          <p:nvPr/>
        </p:nvPicPr>
        <p:blipFill rotWithShape="1">
          <a:blip r:embed="rId2"/>
          <a:srcRect t="62432" r="50000" b="1325"/>
          <a:stretch/>
        </p:blipFill>
        <p:spPr>
          <a:xfrm>
            <a:off x="3970773" y="2008356"/>
            <a:ext cx="7980487" cy="3638550"/>
          </a:xfrm>
          <a:prstGeom prst="rect">
            <a:avLst/>
          </a:prstGeom>
        </p:spPr>
      </p:pic>
      <p:pic>
        <p:nvPicPr>
          <p:cNvPr id="5" name="図 4" descr="テーブル&#10;&#10;自動的に生成された説明">
            <a:extLst>
              <a:ext uri="{FF2B5EF4-FFF2-40B4-BE49-F238E27FC236}">
                <a16:creationId xmlns:a16="http://schemas.microsoft.com/office/drawing/2014/main" id="{B4E1D991-114C-99A3-5B0A-59B7F06AA927}"/>
              </a:ext>
            </a:extLst>
          </p:cNvPr>
          <p:cNvPicPr>
            <a:picLocks noChangeAspect="1"/>
          </p:cNvPicPr>
          <p:nvPr/>
        </p:nvPicPr>
        <p:blipFill rotWithShape="1">
          <a:blip r:embed="rId2"/>
          <a:srcRect t="1276" r="50000" b="91035"/>
          <a:stretch/>
        </p:blipFill>
        <p:spPr>
          <a:xfrm>
            <a:off x="3970773" y="1251412"/>
            <a:ext cx="7980487" cy="771896"/>
          </a:xfrm>
          <a:prstGeom prst="rect">
            <a:avLst/>
          </a:prstGeom>
        </p:spPr>
      </p:pic>
    </p:spTree>
    <p:extLst>
      <p:ext uri="{BB962C8B-B14F-4D97-AF65-F5344CB8AC3E}">
        <p14:creationId xmlns:p14="http://schemas.microsoft.com/office/powerpoint/2010/main" val="313354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pic>
        <p:nvPicPr>
          <p:cNvPr id="3" name="図 2" descr="テーブル&#10;&#10;自動的に生成された説明">
            <a:extLst>
              <a:ext uri="{FF2B5EF4-FFF2-40B4-BE49-F238E27FC236}">
                <a16:creationId xmlns:a16="http://schemas.microsoft.com/office/drawing/2014/main" id="{3440A8A2-FCCE-887F-06FF-2A86E127E6B0}"/>
              </a:ext>
            </a:extLst>
          </p:cNvPr>
          <p:cNvPicPr>
            <a:picLocks noChangeAspect="1"/>
          </p:cNvPicPr>
          <p:nvPr/>
        </p:nvPicPr>
        <p:blipFill rotWithShape="1">
          <a:blip r:embed="rId2"/>
          <a:srcRect l="50757" t="1124" r="683" b="54813"/>
          <a:stretch/>
        </p:blipFill>
        <p:spPr>
          <a:xfrm>
            <a:off x="3917044" y="941108"/>
            <a:ext cx="8117341" cy="4632841"/>
          </a:xfrm>
          <a:prstGeom prst="rect">
            <a:avLst/>
          </a:prstGeom>
        </p:spPr>
      </p:pic>
    </p:spTree>
    <p:extLst>
      <p:ext uri="{BB962C8B-B14F-4D97-AF65-F5344CB8AC3E}">
        <p14:creationId xmlns:p14="http://schemas.microsoft.com/office/powerpoint/2010/main" val="356574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4A49CDCC-C99C-7486-788F-C0DF995456B7}"/>
              </a:ext>
            </a:extLst>
          </p:cNvPr>
          <p:cNvPicPr>
            <a:picLocks noChangeAspect="1"/>
          </p:cNvPicPr>
          <p:nvPr/>
        </p:nvPicPr>
        <p:blipFill rotWithShape="1">
          <a:blip r:embed="rId2"/>
          <a:srcRect l="51373" t="44755" r="706" b="22242"/>
          <a:stretch/>
        </p:blipFill>
        <p:spPr>
          <a:xfrm>
            <a:off x="3968296" y="1685735"/>
            <a:ext cx="8102896" cy="3510001"/>
          </a:xfrm>
          <a:prstGeom prst="rect">
            <a:avLst/>
          </a:prstGeom>
        </p:spPr>
      </p:pic>
      <p:sp>
        <p:nvSpPr>
          <p:cNvPr id="2" name="スライド番号プレースホルダー 1">
            <a:extLst>
              <a:ext uri="{FF2B5EF4-FFF2-40B4-BE49-F238E27FC236}">
                <a16:creationId xmlns:a16="http://schemas.microsoft.com/office/drawing/2014/main" id="{78A1B357-C2D6-CAFC-7AAE-DD0EF2E9DA4C}"/>
              </a:ext>
            </a:extLst>
          </p:cNvPr>
          <p:cNvSpPr>
            <a:spLocks noGrp="1"/>
          </p:cNvSpPr>
          <p:nvPr>
            <p:ph type="sldNum" sz="quarter" idx="12"/>
          </p:nvPr>
        </p:nvSpPr>
        <p:spPr/>
        <p:txBody>
          <a:bodyPr/>
          <a:lstStyle/>
          <a:p>
            <a:fld id="{F197ABEE-EE31-5049-83F5-365F309FF419}" type="slidenum">
              <a:rPr kumimoji="1" lang="ja-JP" altLang="en-US" smtClean="0"/>
              <a:t>15</a:t>
            </a:fld>
            <a:endParaRPr kumimoji="1" lang="ja-JP" altLang="en-US"/>
          </a:p>
        </p:txBody>
      </p:sp>
      <p:sp>
        <p:nvSpPr>
          <p:cNvPr id="6" name="テキスト ボックス 5">
            <a:extLst>
              <a:ext uri="{FF2B5EF4-FFF2-40B4-BE49-F238E27FC236}">
                <a16:creationId xmlns:a16="http://schemas.microsoft.com/office/drawing/2014/main" id="{7CEEF1B5-5071-A0A3-554A-79ACEA28A0E4}"/>
              </a:ext>
            </a:extLst>
          </p:cNvPr>
          <p:cNvSpPr txBox="1"/>
          <p:nvPr/>
        </p:nvSpPr>
        <p:spPr>
          <a:xfrm>
            <a:off x="252615" y="2305615"/>
            <a:ext cx="3703806" cy="2246769"/>
          </a:xfrm>
          <a:prstGeom prst="rect">
            <a:avLst/>
          </a:prstGeom>
          <a:noFill/>
        </p:spPr>
        <p:txBody>
          <a:bodyPr wrap="square">
            <a:spAutoFit/>
          </a:bodyPr>
          <a:lstStyle/>
          <a:p>
            <a:r>
              <a:rPr lang="ja-JP" altLang="en-US" sz="4000" b="1" i="0" spc="-150" dirty="0">
                <a:effectLst/>
                <a:latin typeface="Arial" panose="020B0604020202020204" pitchFamily="34" charset="0"/>
              </a:rPr>
              <a:t>食育の推進に</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当たっての</a:t>
            </a:r>
            <a:endParaRPr lang="en-US" altLang="ja-JP" sz="4000" b="1" i="0" spc="-150" dirty="0">
              <a:effectLst/>
              <a:latin typeface="Arial" panose="020B0604020202020204" pitchFamily="34" charset="0"/>
            </a:endParaRPr>
          </a:p>
          <a:p>
            <a:r>
              <a:rPr lang="ja-JP" altLang="en-US" sz="4000" b="1" i="0" spc="-150" dirty="0">
                <a:effectLst/>
                <a:latin typeface="Arial" panose="020B0604020202020204" pitchFamily="34" charset="0"/>
              </a:rPr>
              <a:t>目標値と現状値</a:t>
            </a:r>
            <a:r>
              <a:rPr lang="ja-JP" altLang="en-US" sz="2000" b="1" i="0" spc="-150" dirty="0">
                <a:effectLst/>
                <a:latin typeface="Arial" panose="020B0604020202020204" pitchFamily="34" charset="0"/>
              </a:rPr>
              <a:t>（第</a:t>
            </a:r>
            <a:r>
              <a:rPr lang="en-US" altLang="ja-JP" sz="2000" b="1" i="0" spc="-150" dirty="0">
                <a:effectLst/>
                <a:latin typeface="Arial" panose="020B0604020202020204" pitchFamily="34" charset="0"/>
              </a:rPr>
              <a:t>4</a:t>
            </a:r>
            <a:r>
              <a:rPr lang="ja-JP" altLang="en-US" sz="2000" b="1" i="0" spc="-150" dirty="0">
                <a:effectLst/>
                <a:latin typeface="Arial" panose="020B0604020202020204" pitchFamily="34" charset="0"/>
              </a:rPr>
              <a:t>次食育推進基本計画）</a:t>
            </a:r>
            <a:endParaRPr lang="ja-JP" altLang="en-US" sz="4000" b="1" spc="-150" dirty="0"/>
          </a:p>
        </p:txBody>
      </p:sp>
      <p:sp>
        <p:nvSpPr>
          <p:cNvPr id="5" name="テキスト ボックス 4">
            <a:extLst>
              <a:ext uri="{FF2B5EF4-FFF2-40B4-BE49-F238E27FC236}">
                <a16:creationId xmlns:a16="http://schemas.microsoft.com/office/drawing/2014/main" id="{D33E0455-46B8-4456-AE56-5FDD3ACB4D7C}"/>
              </a:ext>
            </a:extLst>
          </p:cNvPr>
          <p:cNvSpPr txBox="1"/>
          <p:nvPr/>
        </p:nvSpPr>
        <p:spPr>
          <a:xfrm>
            <a:off x="3123595" y="5212342"/>
            <a:ext cx="8952752" cy="338554"/>
          </a:xfrm>
          <a:prstGeom prst="rect">
            <a:avLst/>
          </a:prstGeom>
          <a:noFill/>
        </p:spPr>
        <p:txBody>
          <a:bodyPr wrap="square" rtlCol="0">
            <a:spAutoFit/>
          </a:bodyPr>
          <a:lstStyle/>
          <a:p>
            <a:pPr algn="r"/>
            <a:r>
              <a:rPr kumimoji="1" lang="ja-JP" altLang="en-US" sz="1600" dirty="0">
                <a:cs typeface="Aldhabi" panose="020B0604020202020204" pitchFamily="2" charset="-78"/>
              </a:rPr>
              <a:t>農林水産省「我が国の食生活の現状と食育の推進について」</a:t>
            </a:r>
            <a:r>
              <a:rPr kumimoji="1" lang="ja-JP" altLang="en-US" sz="1600">
                <a:cs typeface="Aldhabi" panose="020B0604020202020204" pitchFamily="2" charset="-78"/>
              </a:rPr>
              <a:t>（令和</a:t>
            </a:r>
            <a:r>
              <a:rPr kumimoji="1" lang="en-US" altLang="ja-JP" sz="1600">
                <a:cs typeface="Aldhabi" panose="020B0604020202020204" pitchFamily="2" charset="-78"/>
              </a:rPr>
              <a:t>5</a:t>
            </a:r>
            <a:r>
              <a:rPr kumimoji="1" lang="ja-JP" altLang="en-US" sz="1600">
                <a:cs typeface="Aldhabi" panose="020B0604020202020204" pitchFamily="2" charset="-78"/>
              </a:rPr>
              <a:t>年</a:t>
            </a:r>
            <a:r>
              <a:rPr kumimoji="1" lang="en-US" altLang="ja-JP" sz="1600" dirty="0">
                <a:cs typeface="Aldhabi" panose="020B0604020202020204" pitchFamily="2" charset="-78"/>
              </a:rPr>
              <a:t>7</a:t>
            </a:r>
            <a:r>
              <a:rPr kumimoji="1" lang="ja-JP" altLang="en-US" sz="1600" dirty="0">
                <a:cs typeface="Aldhabi" panose="020B0604020202020204" pitchFamily="2" charset="-78"/>
              </a:rPr>
              <a:t>月）より）</a:t>
            </a:r>
          </a:p>
        </p:txBody>
      </p:sp>
      <p:pic>
        <p:nvPicPr>
          <p:cNvPr id="8" name="図 7" descr="テーブル&#10;&#10;自動的に生成された説明">
            <a:extLst>
              <a:ext uri="{FF2B5EF4-FFF2-40B4-BE49-F238E27FC236}">
                <a16:creationId xmlns:a16="http://schemas.microsoft.com/office/drawing/2014/main" id="{5AF4CD42-C7DD-8545-B685-AB6B064FECC8}"/>
              </a:ext>
            </a:extLst>
          </p:cNvPr>
          <p:cNvPicPr>
            <a:picLocks noChangeAspect="1"/>
          </p:cNvPicPr>
          <p:nvPr/>
        </p:nvPicPr>
        <p:blipFill rotWithShape="1">
          <a:blip r:embed="rId2"/>
          <a:srcRect t="1276" r="51049" b="91634"/>
          <a:stretch/>
        </p:blipFill>
        <p:spPr>
          <a:xfrm>
            <a:off x="3856281" y="953837"/>
            <a:ext cx="8214911" cy="748374"/>
          </a:xfrm>
          <a:prstGeom prst="rect">
            <a:avLst/>
          </a:prstGeom>
        </p:spPr>
      </p:pic>
    </p:spTree>
    <p:extLst>
      <p:ext uri="{BB962C8B-B14F-4D97-AF65-F5344CB8AC3E}">
        <p14:creationId xmlns:p14="http://schemas.microsoft.com/office/powerpoint/2010/main" val="241846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398880-C824-7B12-2E28-432D862149FA}"/>
              </a:ext>
            </a:extLst>
          </p:cNvPr>
          <p:cNvSpPr>
            <a:spLocks noGrp="1"/>
          </p:cNvSpPr>
          <p:nvPr>
            <p:ph type="sldNum" sz="quarter" idx="12"/>
          </p:nvPr>
        </p:nvSpPr>
        <p:spPr/>
        <p:txBody>
          <a:bodyPr/>
          <a:lstStyle/>
          <a:p>
            <a:fld id="{F197ABEE-EE31-5049-83F5-365F309FF419}"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82142319-9DEA-29AD-C20F-21B1FAE7B658}"/>
              </a:ext>
            </a:extLst>
          </p:cNvPr>
          <p:cNvPicPr>
            <a:picLocks noChangeAspect="1"/>
          </p:cNvPicPr>
          <p:nvPr/>
        </p:nvPicPr>
        <p:blipFill>
          <a:blip r:embed="rId2"/>
          <a:stretch>
            <a:fillRect/>
          </a:stretch>
        </p:blipFill>
        <p:spPr>
          <a:xfrm>
            <a:off x="3609787" y="208"/>
            <a:ext cx="5932765" cy="6777464"/>
          </a:xfrm>
          <a:prstGeom prst="rect">
            <a:avLst/>
          </a:prstGeom>
        </p:spPr>
      </p:pic>
      <p:sp>
        <p:nvSpPr>
          <p:cNvPr id="5" name="テキスト ボックス 4">
            <a:extLst>
              <a:ext uri="{FF2B5EF4-FFF2-40B4-BE49-F238E27FC236}">
                <a16:creationId xmlns:a16="http://schemas.microsoft.com/office/drawing/2014/main" id="{4DE868FA-E39C-AAF4-345B-3E8F3E9A8891}"/>
              </a:ext>
            </a:extLst>
          </p:cNvPr>
          <p:cNvSpPr txBox="1"/>
          <p:nvPr/>
        </p:nvSpPr>
        <p:spPr>
          <a:xfrm>
            <a:off x="783334" y="3034997"/>
            <a:ext cx="2568406" cy="707886"/>
          </a:xfrm>
          <a:prstGeom prst="rect">
            <a:avLst/>
          </a:prstGeom>
          <a:noFill/>
        </p:spPr>
        <p:txBody>
          <a:bodyPr wrap="square">
            <a:spAutoFit/>
          </a:bodyPr>
          <a:lstStyle/>
          <a:p>
            <a:r>
              <a:rPr lang="ja-JP" altLang="en-US" sz="4000" b="1" i="0" spc="-150" dirty="0">
                <a:effectLst/>
                <a:latin typeface="Arial" panose="020B0604020202020204" pitchFamily="34" charset="0"/>
              </a:rPr>
              <a:t>食育の環</a:t>
            </a:r>
            <a:endParaRPr lang="ja-JP" altLang="en-US" sz="4000" b="1" spc="-150" dirty="0"/>
          </a:p>
        </p:txBody>
      </p:sp>
    </p:spTree>
    <p:extLst>
      <p:ext uri="{BB962C8B-B14F-4D97-AF65-F5344CB8AC3E}">
        <p14:creationId xmlns:p14="http://schemas.microsoft.com/office/powerpoint/2010/main" val="298838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2598003"/>
            <a:ext cx="10801351" cy="166199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家庭，学校，地域等における</a:t>
            </a:r>
            <a:endParaRPr lang="en-US" altLang="ja-JP" sz="5400" b="1" dirty="0">
              <a:latin typeface="+mn-ea"/>
            </a:endParaRPr>
          </a:p>
          <a:p>
            <a:pPr algn="ctr"/>
            <a:r>
              <a:rPr kumimoji="1" lang="ja-JP" altLang="en-US" sz="5400" b="1" dirty="0">
                <a:latin typeface="+mn-ea"/>
              </a:rPr>
              <a:t> 食育の推進</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17</a:t>
            </a:fld>
            <a:endParaRPr kumimoji="1" lang="ja-JP" altLang="en-US"/>
          </a:p>
        </p:txBody>
      </p:sp>
    </p:spTree>
    <p:extLst>
      <p:ext uri="{BB962C8B-B14F-4D97-AF65-F5344CB8AC3E}">
        <p14:creationId xmlns:p14="http://schemas.microsoft.com/office/powerpoint/2010/main" val="154545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864042"/>
            <a:ext cx="10748685" cy="452482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現在の日本では，子どもの 生活習慣 の乱れが学習意欲や体力，気力の低下につながっていることが指摘されている。これらの問題は，個々の家庭の問題として見過ごすことなく，社会 全体で改善に取り組む必要がある。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18</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931946" y="1088978"/>
            <a:ext cx="2128386"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68FBD2D9-A98E-2E39-B7FC-69669FDBD233}"/>
              </a:ext>
            </a:extLst>
          </p:cNvPr>
          <p:cNvSpPr/>
          <p:nvPr/>
        </p:nvSpPr>
        <p:spPr>
          <a:xfrm>
            <a:off x="9875734" y="3852845"/>
            <a:ext cx="120464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43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387559" y="1506567"/>
            <a:ext cx="11278384" cy="460061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家庭では，家族で食卓を囲む機会を増やし，子どもに食事の挨拶やマナーを身につけさせる。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自治体では，肥満予防の講座やさまざまな体験授業や，</a:t>
            </a:r>
            <a:r>
              <a:rPr lang="ja-JP" altLang="en-US" sz="4000" b="1" dirty="0">
                <a:latin typeface="Times New Roman" panose="02020603050405020304" pitchFamily="18" charset="0"/>
              </a:rPr>
              <a:t>子どもの基本的生活習慣の確立などを目指す運動</a:t>
            </a:r>
            <a:r>
              <a:rPr lang="ja-JP" altLang="en-US" sz="4000" b="1" i="0" dirty="0">
                <a:effectLst/>
                <a:latin typeface="Times New Roman" panose="02020603050405020304" pitchFamily="18" charset="0"/>
              </a:rPr>
              <a:t>「</a:t>
            </a:r>
            <a:r>
              <a:rPr lang="ja-JP" altLang="en-US" sz="4000" b="1" i="0" dirty="0">
                <a:effectLst/>
                <a:latin typeface="Arial" panose="020B0604020202020204" pitchFamily="34" charset="0"/>
              </a:rPr>
              <a:t>早寝早起き朝ごはん</a:t>
            </a:r>
            <a:r>
              <a:rPr lang="ja-JP" altLang="en-US" sz="4000" b="1" i="0" dirty="0">
                <a:effectLst/>
                <a:latin typeface="Times New Roman" panose="02020603050405020304" pitchFamily="18" charset="0"/>
              </a:rPr>
              <a:t>」を実施。</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19</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4020067" y="5492154"/>
            <a:ext cx="4532262"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①家庭における食育の推進</a:t>
            </a:r>
            <a:endParaRPr lang="en-US" altLang="ja-JP" sz="4000" b="1" dirty="0">
              <a:latin typeface="Times New Roman" panose="02020603050405020304" pitchFamily="18" charset="0"/>
            </a:endParaRPr>
          </a:p>
        </p:txBody>
      </p:sp>
    </p:spTree>
    <p:extLst>
      <p:ext uri="{BB962C8B-B14F-4D97-AF65-F5344CB8AC3E}">
        <p14:creationId xmlns:p14="http://schemas.microsoft.com/office/powerpoint/2010/main" val="6267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
            <a:extLst>
              <a:ext uri="{FF2B5EF4-FFF2-40B4-BE49-F238E27FC236}">
                <a16:creationId xmlns:a16="http://schemas.microsoft.com/office/drawing/2014/main" id="{ABE0A98C-E0C5-F925-AF24-D643C9CBBB94}"/>
              </a:ext>
            </a:extLst>
          </p:cNvPr>
          <p:cNvSpPr txBox="1"/>
          <p:nvPr/>
        </p:nvSpPr>
        <p:spPr>
          <a:xfrm>
            <a:off x="695325" y="2786360"/>
            <a:ext cx="10801350" cy="830997"/>
          </a:xfrm>
          <a:prstGeom prst="rect">
            <a:avLst/>
          </a:prstGeom>
          <a:noFill/>
          <a:effectLst/>
        </p:spPr>
        <p:txBody>
          <a:bodyPr wrap="square" lIns="0" tIns="0" rIns="0" bIns="0" rtlCol="0" anchor="ctr" anchorCtr="0">
            <a:spAutoFit/>
          </a:bodyPr>
          <a:lstStyle/>
          <a:p>
            <a:pPr algn="ctr"/>
            <a:r>
              <a:rPr lang="ja-JP" altLang="en-US" sz="5400" b="1" dirty="0">
                <a:latin typeface="+mn-ea"/>
              </a:rPr>
              <a:t>１．食育推進の取り組み</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2</a:t>
            </a:fld>
            <a:endParaRPr kumimoji="1" lang="ja-JP" altLang="en-US"/>
          </a:p>
        </p:txBody>
      </p:sp>
      <p:cxnSp>
        <p:nvCxnSpPr>
          <p:cNvPr id="5" name="直線コネクタ ">
            <a:extLst>
              <a:ext uri="{FF2B5EF4-FFF2-40B4-BE49-F238E27FC236}">
                <a16:creationId xmlns:a16="http://schemas.microsoft.com/office/drawing/2014/main" id="{41A3AEC0-F61B-63E2-9B5D-71C7D97435E6}"/>
              </a:ext>
            </a:extLst>
          </p:cNvPr>
          <p:cNvCxnSpPr>
            <a:cxnSpLocks/>
          </p:cNvCxnSpPr>
          <p:nvPr/>
        </p:nvCxnSpPr>
        <p:spPr>
          <a:xfrm>
            <a:off x="1057275" y="3617357"/>
            <a:ext cx="10801350" cy="0"/>
          </a:xfrm>
          <a:prstGeom prst="line">
            <a:avLst/>
          </a:prstGeom>
          <a:ln w="63500">
            <a:gradFill>
              <a:gsLst>
                <a:gs pos="70000">
                  <a:srgbClr val="00A9B2">
                    <a:alpha val="70000"/>
                  </a:srgbClr>
                </a:gs>
                <a:gs pos="30000">
                  <a:srgbClr val="00A9B2">
                    <a:alpha val="70000"/>
                  </a:srgbClr>
                </a:gs>
                <a:gs pos="0">
                  <a:srgbClr val="00A9B2">
                    <a:alpha val="10000"/>
                  </a:srgbClr>
                </a:gs>
                <a:gs pos="50000">
                  <a:srgbClr val="00A9B2"/>
                </a:gs>
                <a:gs pos="100000">
                  <a:srgbClr val="00A9B2">
                    <a:alpha val="1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3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522942" y="1325592"/>
            <a:ext cx="11573435" cy="467756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給食や食に関連する教科で食育の充実をはかり，家庭や地域との連携も進められている。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栄養教諭が食育の効果を上げている学校もある。</a:t>
            </a:r>
            <a:endParaRPr lang="en-US" altLang="ja-JP" sz="4000" b="1" dirty="0">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Arial" panose="020B0604020202020204" pitchFamily="34" charset="0"/>
              </a:rPr>
              <a:t>学校給食法 </a:t>
            </a:r>
            <a:r>
              <a:rPr lang="ja-JP" altLang="en-US" sz="4000" b="1" i="0" dirty="0">
                <a:effectLst/>
                <a:latin typeface="Times New Roman" panose="02020603050405020304" pitchFamily="18" charset="0"/>
              </a:rPr>
              <a:t>の改正により，地場産物を学校給食に活用する取り組みも進められている。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20</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1101945" y="4451825"/>
            <a:ext cx="263334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②学校における食育の推進</a:t>
            </a:r>
            <a:endParaRPr lang="en-US" altLang="ja-JP" sz="4000" b="1" dirty="0">
              <a:latin typeface="Times New Roman" panose="02020603050405020304" pitchFamily="18" charset="0"/>
            </a:endParaRPr>
          </a:p>
        </p:txBody>
      </p:sp>
    </p:spTree>
    <p:extLst>
      <p:ext uri="{BB962C8B-B14F-4D97-AF65-F5344CB8AC3E}">
        <p14:creationId xmlns:p14="http://schemas.microsoft.com/office/powerpoint/2010/main" val="22195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21</a:t>
            </a:fld>
            <a:endParaRPr kumimoji="1" lang="ja-JP" altLang="en-US"/>
          </a:p>
        </p:txBody>
      </p:sp>
      <p:pic>
        <p:nvPicPr>
          <p:cNvPr id="4" name="図 3">
            <a:extLst>
              <a:ext uri="{FF2B5EF4-FFF2-40B4-BE49-F238E27FC236}">
                <a16:creationId xmlns:a16="http://schemas.microsoft.com/office/drawing/2014/main" id="{2B108028-FC54-DC6E-FE62-D338C7FFE24F}"/>
              </a:ext>
            </a:extLst>
          </p:cNvPr>
          <p:cNvPicPr>
            <a:picLocks noChangeAspect="1"/>
          </p:cNvPicPr>
          <p:nvPr/>
        </p:nvPicPr>
        <p:blipFill>
          <a:blip r:embed="rId2"/>
          <a:stretch>
            <a:fillRect/>
          </a:stretch>
        </p:blipFill>
        <p:spPr>
          <a:xfrm>
            <a:off x="6053742" y="1322961"/>
            <a:ext cx="5987863" cy="4212077"/>
          </a:xfrm>
          <a:prstGeom prst="rect">
            <a:avLst/>
          </a:prstGeom>
        </p:spPr>
      </p:pic>
      <p:sp>
        <p:nvSpPr>
          <p:cNvPr id="6" name="テキスト ボックス 5">
            <a:extLst>
              <a:ext uri="{FF2B5EF4-FFF2-40B4-BE49-F238E27FC236}">
                <a16:creationId xmlns:a16="http://schemas.microsoft.com/office/drawing/2014/main" id="{F0B4A493-713C-C484-46AA-D35B913E28B9}"/>
              </a:ext>
            </a:extLst>
          </p:cNvPr>
          <p:cNvSpPr txBox="1"/>
          <p:nvPr/>
        </p:nvSpPr>
        <p:spPr>
          <a:xfrm>
            <a:off x="1923588" y="263821"/>
            <a:ext cx="8643004" cy="707886"/>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 </a:t>
            </a:r>
            <a:r>
              <a:rPr lang="ja-JP" altLang="en-US" sz="4000" b="1" i="0" dirty="0">
                <a:effectLst/>
                <a:latin typeface="Arial" panose="020B0604020202020204" pitchFamily="34" charset="0"/>
              </a:rPr>
              <a:t>学校家庭クラブの取り組み</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46975" y="1361977"/>
            <a:ext cx="5406767" cy="4524315"/>
          </a:xfrm>
          <a:prstGeom prst="rect">
            <a:avLst/>
          </a:prstGeom>
          <a:noFill/>
        </p:spPr>
        <p:txBody>
          <a:bodyPr wrap="square">
            <a:spAutoFit/>
          </a:bodyPr>
          <a:lstStyle/>
          <a:p>
            <a:r>
              <a:rPr lang="ja-JP" altLang="en-US" sz="3600" i="0" spc="-150" dirty="0">
                <a:effectLst/>
                <a:latin typeface="Arial" panose="020B0604020202020204" pitchFamily="34" charset="0"/>
              </a:rPr>
              <a:t>岡山県立津山高等学校の学校家庭クラブでは，郷土料理や，食事のマナー，野菜や果物などをテーマにオリジナル紙芝居やかるたなどを作り，地域の保育園や幼稚園で食育活動を行っている。</a:t>
            </a:r>
            <a:endParaRPr lang="ja-JP" altLang="en-US" sz="3600" spc="-150" dirty="0"/>
          </a:p>
        </p:txBody>
      </p:sp>
    </p:spTree>
    <p:extLst>
      <p:ext uri="{BB962C8B-B14F-4D97-AF65-F5344CB8AC3E}">
        <p14:creationId xmlns:p14="http://schemas.microsoft.com/office/powerpoint/2010/main" val="42691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22</a:t>
            </a:fld>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③地域における食育の推進</a:t>
            </a:r>
            <a:endParaRPr lang="en-US" altLang="ja-JP" sz="4000" b="1" dirty="0">
              <a:latin typeface="Times New Roman" panose="02020603050405020304" pitchFamily="18" charset="0"/>
            </a:endParaRPr>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465028" y="1319616"/>
            <a:ext cx="11261944" cy="4999189"/>
          </a:xfrm>
          <a:prstGeom prst="rect">
            <a:avLst/>
          </a:prstGeom>
          <a:noFill/>
        </p:spPr>
        <p:txBody>
          <a:bodyPr wrap="square">
            <a:spAutoFit/>
          </a:bodyPr>
          <a:lstStyle/>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地域の子どもたちに食事を提供する 子ども食堂 や，学生ボランティア活動，</a:t>
            </a:r>
            <a:r>
              <a:rPr lang="en-US" altLang="ja-JP" sz="3600" b="1" i="0" dirty="0">
                <a:effectLst/>
                <a:latin typeface="Times New Roman" panose="02020603050405020304" pitchFamily="18" charset="0"/>
              </a:rPr>
              <a:t>NPO</a:t>
            </a:r>
            <a:r>
              <a:rPr lang="ja-JP" altLang="en-US" sz="3600" b="1" i="0" dirty="0">
                <a:effectLst/>
                <a:latin typeface="Times New Roman" panose="02020603050405020304" pitchFamily="18" charset="0"/>
              </a:rPr>
              <a:t>法人が行う食に関するプロジェクトなど，さまざまな活動がある。</a:t>
            </a:r>
            <a:endParaRPr lang="en-US" altLang="ja-JP" sz="3600" b="1" dirty="0">
              <a:latin typeface="Times New Roman" panose="02020603050405020304" pitchFamily="18" charset="0"/>
            </a:endParaRPr>
          </a:p>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地元でとれた農作物や畜産物をその地域で消費する </a:t>
            </a:r>
            <a:r>
              <a:rPr lang="ja-JP" altLang="en-US" sz="3600" b="1" i="0" dirty="0">
                <a:effectLst/>
                <a:latin typeface="Arial" panose="020B0604020202020204" pitchFamily="34" charset="0"/>
              </a:rPr>
              <a:t>地産地消 </a:t>
            </a:r>
            <a:r>
              <a:rPr lang="ja-JP" altLang="en-US" sz="3600" b="1" i="0" dirty="0">
                <a:effectLst/>
                <a:latin typeface="Times New Roman" panose="02020603050405020304" pitchFamily="18" charset="0"/>
              </a:rPr>
              <a:t>は，輸送エネルギーが少なく環境にもよい。</a:t>
            </a:r>
            <a:endParaRPr lang="ja-JP" altLang="en-US" sz="3600" b="1" dirty="0"/>
          </a:p>
        </p:txBody>
      </p:sp>
      <p:sp>
        <p:nvSpPr>
          <p:cNvPr id="7" name="メモ 2">
            <a:extLst>
              <a:ext uri="{FF2B5EF4-FFF2-40B4-BE49-F238E27FC236}">
                <a16:creationId xmlns:a16="http://schemas.microsoft.com/office/drawing/2014/main" id="{9394EE5C-6267-8C59-40EC-0462C4C4F11B}"/>
              </a:ext>
            </a:extLst>
          </p:cNvPr>
          <p:cNvSpPr/>
          <p:nvPr/>
        </p:nvSpPr>
        <p:spPr>
          <a:xfrm>
            <a:off x="8535660" y="1504112"/>
            <a:ext cx="240128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2">
            <a:extLst>
              <a:ext uri="{FF2B5EF4-FFF2-40B4-BE49-F238E27FC236}">
                <a16:creationId xmlns:a16="http://schemas.microsoft.com/office/drawing/2014/main" id="{D173C7E1-D2A5-4605-C5F5-2EFC87C6EB81}"/>
              </a:ext>
            </a:extLst>
          </p:cNvPr>
          <p:cNvSpPr/>
          <p:nvPr/>
        </p:nvSpPr>
        <p:spPr>
          <a:xfrm>
            <a:off x="1654382" y="4829061"/>
            <a:ext cx="1979312"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23</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454244" y="300151"/>
            <a:ext cx="9448046" cy="707886"/>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 </a:t>
            </a:r>
            <a:r>
              <a:rPr lang="ja-JP" altLang="en-US" sz="4000" b="1" i="0" dirty="0">
                <a:effectLst/>
                <a:latin typeface="Arial" panose="020B0604020202020204" pitchFamily="34" charset="0"/>
              </a:rPr>
              <a:t>地域と学が連携した子ども食堂</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357107" y="1325647"/>
            <a:ext cx="5167709" cy="4524315"/>
          </a:xfrm>
          <a:prstGeom prst="rect">
            <a:avLst/>
          </a:prstGeom>
          <a:noFill/>
        </p:spPr>
        <p:txBody>
          <a:bodyPr wrap="square">
            <a:spAutoFit/>
          </a:bodyPr>
          <a:lstStyle/>
          <a:p>
            <a:r>
              <a:rPr lang="ja-JP" altLang="en-US" sz="3600" i="0" dirty="0">
                <a:effectLst/>
                <a:latin typeface="Arial" panose="020B0604020202020204" pitchFamily="34" charset="0"/>
              </a:rPr>
              <a:t>大阪府堺市の宮園校区まちづくり協議会は，子ども食堂「早起きして朝ごはんを食べよう会」を開催。小学校と協同し，学校側が全校児童に呼びかけをしている。</a:t>
            </a:r>
            <a:endParaRPr lang="ja-JP" altLang="en-US" sz="3600" spc="-150" dirty="0"/>
          </a:p>
        </p:txBody>
      </p:sp>
      <p:pic>
        <p:nvPicPr>
          <p:cNvPr id="3" name="図 2">
            <a:extLst>
              <a:ext uri="{FF2B5EF4-FFF2-40B4-BE49-F238E27FC236}">
                <a16:creationId xmlns:a16="http://schemas.microsoft.com/office/drawing/2014/main" id="{D648A149-C262-A291-529B-1591D6BE9324}"/>
              </a:ext>
            </a:extLst>
          </p:cNvPr>
          <p:cNvPicPr>
            <a:picLocks noChangeAspect="1"/>
          </p:cNvPicPr>
          <p:nvPr/>
        </p:nvPicPr>
        <p:blipFill>
          <a:blip r:embed="rId2"/>
          <a:stretch>
            <a:fillRect/>
          </a:stretch>
        </p:blipFill>
        <p:spPr>
          <a:xfrm>
            <a:off x="5524816" y="1325647"/>
            <a:ext cx="6456069" cy="4206705"/>
          </a:xfrm>
          <a:prstGeom prst="rect">
            <a:avLst/>
          </a:prstGeom>
        </p:spPr>
      </p:pic>
    </p:spTree>
    <p:extLst>
      <p:ext uri="{BB962C8B-B14F-4D97-AF65-F5344CB8AC3E}">
        <p14:creationId xmlns:p14="http://schemas.microsoft.com/office/powerpoint/2010/main" val="356685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24</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297128" y="179426"/>
            <a:ext cx="9895923"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ボランティアを通じて地域貢献</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「食」から学ぼうプロジェクト</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09693" y="1711814"/>
            <a:ext cx="6155671" cy="3970318"/>
          </a:xfrm>
          <a:prstGeom prst="rect">
            <a:avLst/>
          </a:prstGeom>
          <a:noFill/>
        </p:spPr>
        <p:txBody>
          <a:bodyPr wrap="square">
            <a:spAutoFit/>
          </a:bodyPr>
          <a:lstStyle/>
          <a:p>
            <a:r>
              <a:rPr lang="ja-JP" altLang="en-US" sz="3600" i="0" dirty="0">
                <a:effectLst/>
                <a:latin typeface="Arial" panose="020B0604020202020204" pitchFamily="34" charset="0"/>
              </a:rPr>
              <a:t>北九州市立大学の地域共生教育センターでは，大学生が子ども食堂での地域の食材を活用した献立作りと調理，小学校での栄養教育，自身で弁当を作る「マイ弁当デー」などを実施している。</a:t>
            </a:r>
            <a:endParaRPr lang="ja-JP" altLang="en-US" sz="3600" spc="-150" dirty="0"/>
          </a:p>
        </p:txBody>
      </p:sp>
      <p:pic>
        <p:nvPicPr>
          <p:cNvPr id="5" name="図 4">
            <a:extLst>
              <a:ext uri="{FF2B5EF4-FFF2-40B4-BE49-F238E27FC236}">
                <a16:creationId xmlns:a16="http://schemas.microsoft.com/office/drawing/2014/main" id="{50F97E4B-2C09-F22F-4D26-92495E2C4C7B}"/>
              </a:ext>
            </a:extLst>
          </p:cNvPr>
          <p:cNvPicPr>
            <a:picLocks noChangeAspect="1"/>
          </p:cNvPicPr>
          <p:nvPr/>
        </p:nvPicPr>
        <p:blipFill>
          <a:blip r:embed="rId2"/>
          <a:stretch>
            <a:fillRect/>
          </a:stretch>
        </p:blipFill>
        <p:spPr>
          <a:xfrm>
            <a:off x="7052553" y="1707554"/>
            <a:ext cx="4415345" cy="4309300"/>
          </a:xfrm>
          <a:prstGeom prst="rect">
            <a:avLst/>
          </a:prstGeom>
        </p:spPr>
      </p:pic>
    </p:spTree>
    <p:extLst>
      <p:ext uri="{BB962C8B-B14F-4D97-AF65-F5344CB8AC3E}">
        <p14:creationId xmlns:p14="http://schemas.microsoft.com/office/powerpoint/2010/main" val="115891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297128" y="179426"/>
            <a:ext cx="9895923"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フードバンクと連携した</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食品ロス削減活動</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687579" y="1823569"/>
            <a:ext cx="6107668" cy="3970318"/>
          </a:xfrm>
          <a:prstGeom prst="rect">
            <a:avLst/>
          </a:prstGeom>
          <a:noFill/>
        </p:spPr>
        <p:txBody>
          <a:bodyPr wrap="square">
            <a:spAutoFit/>
          </a:bodyPr>
          <a:lstStyle/>
          <a:p>
            <a:r>
              <a:rPr lang="ja-JP" altLang="en-US" sz="3600" i="0" dirty="0">
                <a:effectLst/>
                <a:latin typeface="Arial" panose="020B0604020202020204" pitchFamily="34" charset="0"/>
              </a:rPr>
              <a:t>美作大学の食品ロス削減サークルでは，</a:t>
            </a:r>
            <a:r>
              <a:rPr lang="en-US" altLang="ja-JP" sz="3600" i="0" dirty="0">
                <a:effectLst/>
                <a:latin typeface="Arial" panose="020B0604020202020204" pitchFamily="34" charset="0"/>
              </a:rPr>
              <a:t>NPO</a:t>
            </a:r>
            <a:r>
              <a:rPr lang="ja-JP" altLang="en-US" sz="3600" i="0" dirty="0">
                <a:effectLst/>
                <a:latin typeface="Arial" panose="020B0604020202020204" pitchFamily="34" charset="0"/>
              </a:rPr>
              <a:t>法人と連携し，家庭であまった食料品を必要としている人に贈るフードドライブ活動を実施</a:t>
            </a:r>
            <a:r>
              <a:rPr lang="ja-JP" altLang="en-US" sz="3600" dirty="0">
                <a:latin typeface="Arial" panose="020B0604020202020204" pitchFamily="34" charset="0"/>
              </a:rPr>
              <a:t>。</a:t>
            </a:r>
            <a:r>
              <a:rPr lang="ja-JP" altLang="en-US" sz="3600" i="0" dirty="0">
                <a:effectLst/>
                <a:latin typeface="Arial" panose="020B0604020202020204" pitchFamily="34" charset="0"/>
              </a:rPr>
              <a:t>高齢者向けの食堂や子ども食堂を開いている。</a:t>
            </a:r>
            <a:endParaRPr lang="ja-JP" altLang="en-US" sz="3600" spc="-150" dirty="0"/>
          </a:p>
        </p:txBody>
      </p:sp>
      <p:pic>
        <p:nvPicPr>
          <p:cNvPr id="4" name="図 3">
            <a:extLst>
              <a:ext uri="{FF2B5EF4-FFF2-40B4-BE49-F238E27FC236}">
                <a16:creationId xmlns:a16="http://schemas.microsoft.com/office/drawing/2014/main" id="{68412178-4BCF-CF89-9EC2-416B4CD11F74}"/>
              </a:ext>
            </a:extLst>
          </p:cNvPr>
          <p:cNvPicPr>
            <a:picLocks noChangeAspect="1"/>
          </p:cNvPicPr>
          <p:nvPr/>
        </p:nvPicPr>
        <p:blipFill>
          <a:blip r:embed="rId2"/>
          <a:stretch>
            <a:fillRect/>
          </a:stretch>
        </p:blipFill>
        <p:spPr>
          <a:xfrm>
            <a:off x="6795247" y="1703039"/>
            <a:ext cx="4722139" cy="4211377"/>
          </a:xfrm>
          <a:prstGeom prst="rect">
            <a:avLst/>
          </a:prstGeom>
        </p:spPr>
      </p:pic>
    </p:spTree>
    <p:extLst>
      <p:ext uri="{BB962C8B-B14F-4D97-AF65-F5344CB8AC3E}">
        <p14:creationId xmlns:p14="http://schemas.microsoft.com/office/powerpoint/2010/main" val="132870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26</a:t>
            </a:fld>
            <a:endParaRPr kumimoji="1" lang="ja-JP" altLang="en-US"/>
          </a:p>
        </p:txBody>
      </p:sp>
      <p:sp>
        <p:nvSpPr>
          <p:cNvPr id="4" name="テキスト ボックス 3">
            <a:extLst>
              <a:ext uri="{FF2B5EF4-FFF2-40B4-BE49-F238E27FC236}">
                <a16:creationId xmlns:a16="http://schemas.microsoft.com/office/drawing/2014/main" id="{D1964AF8-5F31-F00D-7919-22274864E38B}"/>
              </a:ext>
            </a:extLst>
          </p:cNvPr>
          <p:cNvSpPr txBox="1"/>
          <p:nvPr/>
        </p:nvSpPr>
        <p:spPr>
          <a:xfrm>
            <a:off x="696365" y="397520"/>
            <a:ext cx="6478621" cy="922688"/>
          </a:xfrm>
          <a:prstGeom prst="rect">
            <a:avLst/>
          </a:prstGeom>
          <a:noFill/>
          <a:ln w="28575">
            <a:solidFill>
              <a:srgbClr val="00A9B2"/>
            </a:solidFill>
          </a:ln>
        </p:spPr>
        <p:txBody>
          <a:bodyPr wrap="square">
            <a:spAutoFit/>
          </a:bodyPr>
          <a:lstStyle/>
          <a:p>
            <a:pPr>
              <a:lnSpc>
                <a:spcPct val="150000"/>
              </a:lnSpc>
              <a:spcAft>
                <a:spcPts val="600"/>
              </a:spcAft>
            </a:pPr>
            <a:r>
              <a:rPr lang="ja-JP" altLang="en-US" sz="4000" b="1" dirty="0">
                <a:latin typeface="Times New Roman" panose="02020603050405020304" pitchFamily="18" charset="0"/>
              </a:rPr>
              <a:t>④</a:t>
            </a:r>
            <a:r>
              <a:rPr lang="ja-JP" altLang="en-US" sz="4000" b="1" i="0" dirty="0">
                <a:effectLst/>
                <a:latin typeface="Arial" panose="020B0604020202020204" pitchFamily="34" charset="0"/>
              </a:rPr>
              <a:t>企業における食育の推進</a:t>
            </a:r>
            <a:endParaRPr lang="en-US" altLang="ja-JP" sz="4000" b="1" dirty="0">
              <a:latin typeface="Times New Roman" panose="02020603050405020304" pitchFamily="18" charset="0"/>
            </a:endParaRPr>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368267" y="1273312"/>
            <a:ext cx="11048190" cy="4999189"/>
          </a:xfrm>
          <a:prstGeom prst="rect">
            <a:avLst/>
          </a:prstGeom>
          <a:noFill/>
        </p:spPr>
        <p:txBody>
          <a:bodyPr wrap="square">
            <a:spAutoFit/>
          </a:bodyPr>
          <a:lstStyle/>
          <a:p>
            <a:pPr marL="571500" indent="-571500">
              <a:lnSpc>
                <a:spcPct val="150000"/>
              </a:lnSpc>
              <a:buFont typeface="Arial" panose="020B0604020202020204" pitchFamily="34" charset="0"/>
              <a:buChar char="•"/>
            </a:pPr>
            <a:r>
              <a:rPr lang="ja-JP" altLang="en-US" sz="3600" b="1" i="0" dirty="0">
                <a:effectLst/>
                <a:latin typeface="Arial" panose="020B0604020202020204" pitchFamily="34" charset="0"/>
              </a:rPr>
              <a:t>食育基本法 </a:t>
            </a:r>
            <a:r>
              <a:rPr lang="ja-JP" altLang="en-US" sz="3600" b="1" i="0" dirty="0">
                <a:effectLst/>
                <a:latin typeface="Times New Roman" panose="02020603050405020304" pitchFamily="18" charset="0"/>
              </a:rPr>
              <a:t>では，食品の製造や流通にかかわる食品関連事業者も食育の推進に協力することが示されている。</a:t>
            </a:r>
            <a:endParaRPr lang="en-US" altLang="ja-JP" sz="3600" b="1" i="0" dirty="0">
              <a:effectLst/>
              <a:latin typeface="Times New Roman" panose="02020603050405020304" pitchFamily="18" charset="0"/>
            </a:endParaRPr>
          </a:p>
          <a:p>
            <a:pPr marL="571500" indent="-571500">
              <a:lnSpc>
                <a:spcPct val="150000"/>
              </a:lnSpc>
              <a:buFont typeface="Arial" panose="020B0604020202020204" pitchFamily="34" charset="0"/>
              <a:buChar char="•"/>
            </a:pPr>
            <a:r>
              <a:rPr lang="ja-JP" altLang="en-US" sz="3600" b="1" i="0" dirty="0">
                <a:effectLst/>
                <a:latin typeface="Times New Roman" panose="02020603050405020304" pitchFamily="18" charset="0"/>
              </a:rPr>
              <a:t>企業は利益を優先するだけではなく，安全で高品質な製品やサービスを提供すること，環境 へ配慮することなどが求められている。</a:t>
            </a:r>
            <a:endParaRPr lang="ja-JP" altLang="en-US" sz="3600" b="1" dirty="0"/>
          </a:p>
        </p:txBody>
      </p:sp>
      <p:sp>
        <p:nvSpPr>
          <p:cNvPr id="7" name="メモ 2">
            <a:extLst>
              <a:ext uri="{FF2B5EF4-FFF2-40B4-BE49-F238E27FC236}">
                <a16:creationId xmlns:a16="http://schemas.microsoft.com/office/drawing/2014/main" id="{9394EE5C-6267-8C59-40EC-0462C4C4F11B}"/>
              </a:ext>
            </a:extLst>
          </p:cNvPr>
          <p:cNvSpPr/>
          <p:nvPr/>
        </p:nvSpPr>
        <p:spPr>
          <a:xfrm>
            <a:off x="994562" y="1505944"/>
            <a:ext cx="2394097"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メモ 2">
            <a:extLst>
              <a:ext uri="{FF2B5EF4-FFF2-40B4-BE49-F238E27FC236}">
                <a16:creationId xmlns:a16="http://schemas.microsoft.com/office/drawing/2014/main" id="{D173C7E1-D2A5-4605-C5F5-2EFC87C6EB81}"/>
              </a:ext>
            </a:extLst>
          </p:cNvPr>
          <p:cNvSpPr/>
          <p:nvPr/>
        </p:nvSpPr>
        <p:spPr>
          <a:xfrm>
            <a:off x="8733440" y="4762705"/>
            <a:ext cx="1067971"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36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27</a:t>
            </a:fld>
            <a:endParaRPr kumimoji="1" lang="ja-JP" altLang="en-US"/>
          </a:p>
        </p:txBody>
      </p:sp>
      <p:sp>
        <p:nvSpPr>
          <p:cNvPr id="6" name="テキスト ボックス 5">
            <a:extLst>
              <a:ext uri="{FF2B5EF4-FFF2-40B4-BE49-F238E27FC236}">
                <a16:creationId xmlns:a16="http://schemas.microsoft.com/office/drawing/2014/main" id="{B2CF8B65-1294-01F2-A572-54BB1C39E946}"/>
              </a:ext>
            </a:extLst>
          </p:cNvPr>
          <p:cNvSpPr txBox="1"/>
          <p:nvPr/>
        </p:nvSpPr>
        <p:spPr>
          <a:xfrm>
            <a:off x="571905" y="307539"/>
            <a:ext cx="11048190" cy="3697744"/>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近年では企業による食育講座の開催や出前授業，インターネットによる食育教材の配信，店頭表示や印刷物・デジタルデータによる食品情報の提供など，食育活動も幅広く行われている。</a:t>
            </a:r>
            <a:endParaRPr lang="ja-JP" altLang="en-US" sz="4000" b="1" dirty="0"/>
          </a:p>
        </p:txBody>
      </p:sp>
      <p:pic>
        <p:nvPicPr>
          <p:cNvPr id="3" name="図 2">
            <a:extLst>
              <a:ext uri="{FF2B5EF4-FFF2-40B4-BE49-F238E27FC236}">
                <a16:creationId xmlns:a16="http://schemas.microsoft.com/office/drawing/2014/main" id="{D472E4BE-51A3-6314-09BB-FBE671D4D37B}"/>
              </a:ext>
            </a:extLst>
          </p:cNvPr>
          <p:cNvPicPr>
            <a:picLocks noChangeAspect="1"/>
          </p:cNvPicPr>
          <p:nvPr/>
        </p:nvPicPr>
        <p:blipFill>
          <a:blip r:embed="rId2"/>
          <a:stretch>
            <a:fillRect/>
          </a:stretch>
        </p:blipFill>
        <p:spPr>
          <a:xfrm>
            <a:off x="6516580" y="4124921"/>
            <a:ext cx="5575284" cy="2596554"/>
          </a:xfrm>
          <a:prstGeom prst="rect">
            <a:avLst/>
          </a:prstGeom>
        </p:spPr>
      </p:pic>
    </p:spTree>
    <p:extLst>
      <p:ext uri="{BB962C8B-B14F-4D97-AF65-F5344CB8AC3E}">
        <p14:creationId xmlns:p14="http://schemas.microsoft.com/office/powerpoint/2010/main" val="135697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242D6-714D-D617-06CA-D7DA4B5E33C2}"/>
              </a:ext>
            </a:extLst>
          </p:cNvPr>
          <p:cNvSpPr>
            <a:spLocks noGrp="1"/>
          </p:cNvSpPr>
          <p:nvPr>
            <p:ph type="sldNum" sz="quarter" idx="12"/>
          </p:nvPr>
        </p:nvSpPr>
        <p:spPr/>
        <p:txBody>
          <a:bodyPr/>
          <a:lstStyle/>
          <a:p>
            <a:fld id="{F197ABEE-EE31-5049-83F5-365F309FF419}"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F0B4A493-713C-C484-46AA-D35B913E28B9}"/>
              </a:ext>
            </a:extLst>
          </p:cNvPr>
          <p:cNvSpPr txBox="1"/>
          <p:nvPr/>
        </p:nvSpPr>
        <p:spPr>
          <a:xfrm>
            <a:off x="1599878" y="230926"/>
            <a:ext cx="9467501" cy="1323439"/>
          </a:xfrm>
          <a:prstGeom prst="rect">
            <a:avLst/>
          </a:prstGeom>
          <a:noFill/>
        </p:spPr>
        <p:txBody>
          <a:bodyPr wrap="square">
            <a:spAutoFit/>
          </a:bodyPr>
          <a:lstStyle/>
          <a:p>
            <a:r>
              <a:rPr lang="en-US" altLang="ja-JP" sz="4000" b="1" dirty="0">
                <a:latin typeface="Arial" panose="020B0604020202020204" pitchFamily="34" charset="0"/>
              </a:rPr>
              <a:t>C</a:t>
            </a:r>
            <a:r>
              <a:rPr lang="en-US" altLang="ja-JP" sz="4000" b="1" i="0" dirty="0">
                <a:effectLst/>
                <a:latin typeface="Arial" panose="020B0604020202020204" pitchFamily="34" charset="0"/>
              </a:rPr>
              <a:t>olumn</a:t>
            </a:r>
            <a:r>
              <a:rPr lang="ja-JP" altLang="en-US" sz="4000" b="1" i="0" dirty="0">
                <a:effectLst/>
                <a:latin typeface="Arial" panose="020B0604020202020204" pitchFamily="34" charset="0"/>
              </a:rPr>
              <a:t>　食品会社の「食」を通じた</a:t>
            </a:r>
            <a:endParaRPr lang="en-US" altLang="ja-JP" sz="4000" b="1" i="0" dirty="0">
              <a:effectLst/>
              <a:latin typeface="Arial" panose="020B0604020202020204" pitchFamily="34" charset="0"/>
            </a:endParaRPr>
          </a:p>
          <a:p>
            <a:r>
              <a:rPr lang="ja-JP" altLang="en-US" sz="4000" b="1" dirty="0">
                <a:latin typeface="Arial" panose="020B0604020202020204" pitchFamily="34" charset="0"/>
              </a:rPr>
              <a:t>　　　　   </a:t>
            </a:r>
            <a:r>
              <a:rPr lang="ja-JP" altLang="en-US" sz="4000" b="1" i="0" dirty="0">
                <a:effectLst/>
                <a:latin typeface="Arial" panose="020B0604020202020204" pitchFamily="34" charset="0"/>
              </a:rPr>
              <a:t>社会とつながる取り組み</a:t>
            </a:r>
            <a:endParaRPr lang="ja-JP" altLang="en-US" sz="4000" b="1" dirty="0"/>
          </a:p>
        </p:txBody>
      </p:sp>
      <p:sp>
        <p:nvSpPr>
          <p:cNvPr id="8" name="テキスト ボックス 7">
            <a:extLst>
              <a:ext uri="{FF2B5EF4-FFF2-40B4-BE49-F238E27FC236}">
                <a16:creationId xmlns:a16="http://schemas.microsoft.com/office/drawing/2014/main" id="{B9183E92-B117-2132-10D6-6193DC7B30BE}"/>
              </a:ext>
            </a:extLst>
          </p:cNvPr>
          <p:cNvSpPr txBox="1"/>
          <p:nvPr/>
        </p:nvSpPr>
        <p:spPr>
          <a:xfrm>
            <a:off x="706396" y="2049891"/>
            <a:ext cx="5538694" cy="3970318"/>
          </a:xfrm>
          <a:prstGeom prst="rect">
            <a:avLst/>
          </a:prstGeom>
          <a:noFill/>
        </p:spPr>
        <p:txBody>
          <a:bodyPr wrap="square">
            <a:spAutoFit/>
          </a:bodyPr>
          <a:lstStyle/>
          <a:p>
            <a:r>
              <a:rPr lang="ja-JP" altLang="en-US" sz="3600" dirty="0">
                <a:latin typeface="Arial" panose="020B0604020202020204" pitchFamily="34" charset="0"/>
              </a:rPr>
              <a:t>マ</a:t>
            </a:r>
            <a:r>
              <a:rPr lang="ja-JP" altLang="en-US" sz="3600" i="0" dirty="0">
                <a:effectLst/>
                <a:latin typeface="Arial" panose="020B0604020202020204" pitchFamily="34" charset="0"/>
              </a:rPr>
              <a:t>ヨネーズなどを販売する食品会社では，小学校などに出向きマヨネーズの作り方を説明して，実際に体験してもらう「マヨネーズ教室」という出前授業を実施している。</a:t>
            </a:r>
            <a:endParaRPr lang="ja-JP" altLang="en-US" sz="3600" spc="-150" dirty="0"/>
          </a:p>
        </p:txBody>
      </p:sp>
      <p:pic>
        <p:nvPicPr>
          <p:cNvPr id="5" name="図 4">
            <a:extLst>
              <a:ext uri="{FF2B5EF4-FFF2-40B4-BE49-F238E27FC236}">
                <a16:creationId xmlns:a16="http://schemas.microsoft.com/office/drawing/2014/main" id="{B5E6F0B7-12AC-D396-C487-A8D695D7EA5A}"/>
              </a:ext>
            </a:extLst>
          </p:cNvPr>
          <p:cNvPicPr>
            <a:picLocks noChangeAspect="1"/>
          </p:cNvPicPr>
          <p:nvPr/>
        </p:nvPicPr>
        <p:blipFill>
          <a:blip r:embed="rId2"/>
          <a:stretch>
            <a:fillRect/>
          </a:stretch>
        </p:blipFill>
        <p:spPr>
          <a:xfrm>
            <a:off x="6418945" y="1719158"/>
            <a:ext cx="5287467" cy="4249873"/>
          </a:xfrm>
          <a:prstGeom prst="rect">
            <a:avLst/>
          </a:prstGeom>
        </p:spPr>
      </p:pic>
    </p:spTree>
    <p:extLst>
      <p:ext uri="{BB962C8B-B14F-4D97-AF65-F5344CB8AC3E}">
        <p14:creationId xmlns:p14="http://schemas.microsoft.com/office/powerpoint/2010/main" val="165955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1"/>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食育基本法</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3</a:t>
            </a:fld>
            <a:endParaRPr kumimoji="1" lang="ja-JP" altLang="en-US"/>
          </a:p>
        </p:txBody>
      </p:sp>
    </p:spTree>
    <p:extLst>
      <p:ext uri="{BB962C8B-B14F-4D97-AF65-F5344CB8AC3E}">
        <p14:creationId xmlns:p14="http://schemas.microsoft.com/office/powerpoint/2010/main" val="8358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402954"/>
            <a:ext cx="10748685" cy="544700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私たちは，毎日食にかかわり生きている。栄養の偏り，不規則な食事，肥満や生活習慣病の増加，過度のやせ願望などの問題や，「食」の安全性，「食」の海外への依存，豊かな日本の食文化を保持継承する難しさなどを改善するため，</a:t>
            </a:r>
            <a:r>
              <a:rPr lang="en-US" altLang="ja-JP" sz="4000" b="1" i="0" dirty="0">
                <a:effectLst/>
                <a:latin typeface="Times New Roman" panose="02020603050405020304" pitchFamily="18" charset="0"/>
              </a:rPr>
              <a:t>2005</a:t>
            </a:r>
            <a:r>
              <a:rPr lang="ja-JP" altLang="en-US" sz="4000" b="1" i="0" dirty="0">
                <a:effectLst/>
                <a:latin typeface="Times New Roman" panose="02020603050405020304" pitchFamily="18" charset="0"/>
              </a:rPr>
              <a:t>年</a:t>
            </a:r>
            <a:r>
              <a:rPr lang="en-US" altLang="ja-JP" sz="4000" b="1" i="0" dirty="0">
                <a:effectLst/>
                <a:latin typeface="Times New Roman" panose="02020603050405020304" pitchFamily="18" charset="0"/>
              </a:rPr>
              <a:t>6</a:t>
            </a:r>
            <a:r>
              <a:rPr lang="ja-JP" altLang="en-US" sz="4000" b="1" i="0" dirty="0">
                <a:effectLst/>
                <a:latin typeface="Times New Roman" panose="02020603050405020304" pitchFamily="18" charset="0"/>
              </a:rPr>
              <a:t>月に </a:t>
            </a:r>
            <a:r>
              <a:rPr lang="ja-JP" altLang="en-US" sz="4000" b="1" i="0" dirty="0">
                <a:effectLst/>
                <a:latin typeface="Arial" panose="020B0604020202020204" pitchFamily="34" charset="0"/>
              </a:rPr>
              <a:t>食育基本法 </a:t>
            </a:r>
            <a:r>
              <a:rPr lang="ja-JP" altLang="en-US" sz="4000" b="1" i="0" dirty="0">
                <a:effectLst/>
                <a:latin typeface="Times New Roman" panose="02020603050405020304" pitchFamily="18" charset="0"/>
              </a:rPr>
              <a:t>が公布された。</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4</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3596101" y="5237091"/>
            <a:ext cx="264898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87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364482"/>
            <a:ext cx="10748685"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Arial" panose="020B0604020202020204" pitchFamily="34" charset="0"/>
              </a:rPr>
              <a:t>食育</a:t>
            </a:r>
            <a:r>
              <a:rPr lang="ja-JP" altLang="en-US" sz="4000" b="1" i="0" dirty="0">
                <a:effectLst/>
                <a:latin typeface="Times New Roman" panose="02020603050405020304" pitchFamily="18" charset="0"/>
              </a:rPr>
              <a:t>とは「生きる上での基本であり，知育・徳育および体育の基礎となるべきもの」と食育基本法で位置づけられている。</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さまざまな経験を通じて，「食」に関する知識と「食」を選択する力を習得し，健全な食生活を営むことができる力を育むものとしている。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5</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721657" y="611638"/>
            <a:ext cx="1011893"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20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721657" y="864619"/>
            <a:ext cx="10748685" cy="452367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私たちは食育を通して，食生活 を改善するだけでなく，食物を大切にして，生産にかかわる人々へ感謝する心をもつことや，各地域の産物，食文化 や食にかかわる歴史などを理解し，尊重する心をもつことが求められている。</a:t>
            </a:r>
            <a:endParaRPr lang="en-US" altLang="ja-JP" sz="4000" b="1" i="0" dirty="0">
              <a:effectLst/>
              <a:latin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6</a:t>
            </a:fld>
            <a:endParaRPr kumimoji="1" lang="ja-JP" altLang="en-US"/>
          </a:p>
        </p:txBody>
      </p:sp>
      <p:sp>
        <p:nvSpPr>
          <p:cNvPr id="7" name="メモ 2">
            <a:extLst>
              <a:ext uri="{FF2B5EF4-FFF2-40B4-BE49-F238E27FC236}">
                <a16:creationId xmlns:a16="http://schemas.microsoft.com/office/drawing/2014/main" id="{9394EE5C-6267-8C59-40EC-0462C4C4F11B}"/>
              </a:ext>
            </a:extLst>
          </p:cNvPr>
          <p:cNvSpPr/>
          <p:nvPr/>
        </p:nvSpPr>
        <p:spPr>
          <a:xfrm>
            <a:off x="6245090" y="1082278"/>
            <a:ext cx="1707419"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CCAB47E1-B102-CA24-1E4F-2C8CC7AA63D6}"/>
              </a:ext>
            </a:extLst>
          </p:cNvPr>
          <p:cNvSpPr/>
          <p:nvPr/>
        </p:nvSpPr>
        <p:spPr>
          <a:xfrm>
            <a:off x="721657" y="3834570"/>
            <a:ext cx="157499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22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895A3B-0039-B583-0DBB-19B3A13237D6}"/>
              </a:ext>
            </a:extLst>
          </p:cNvPr>
          <p:cNvSpPr>
            <a:spLocks noGrp="1"/>
          </p:cNvSpPr>
          <p:nvPr>
            <p:ph type="sldNum" sz="quarter" idx="12"/>
          </p:nvPr>
        </p:nvSpPr>
        <p:spPr/>
        <p:txBody>
          <a:bodyPr/>
          <a:lstStyle/>
          <a:p>
            <a:fld id="{F197ABEE-EE31-5049-83F5-365F309FF419}"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C862AB14-5F8B-6C2A-5400-371354AEC0BD}"/>
              </a:ext>
            </a:extLst>
          </p:cNvPr>
          <p:cNvSpPr txBox="1"/>
          <p:nvPr/>
        </p:nvSpPr>
        <p:spPr>
          <a:xfrm>
            <a:off x="320944" y="2515588"/>
            <a:ext cx="4367787" cy="1323439"/>
          </a:xfrm>
          <a:prstGeom prst="rect">
            <a:avLst/>
          </a:prstGeom>
          <a:noFill/>
        </p:spPr>
        <p:txBody>
          <a:bodyPr wrap="square">
            <a:spAutoFit/>
          </a:bodyPr>
          <a:lstStyle/>
          <a:p>
            <a:r>
              <a:rPr lang="ja-JP" altLang="en-US" sz="4000" b="1" dirty="0">
                <a:latin typeface="Arial" panose="020B0604020202020204" pitchFamily="34" charset="0"/>
              </a:rPr>
              <a:t>食育基本法の</a:t>
            </a:r>
            <a:endParaRPr lang="en-US" altLang="ja-JP" sz="4000" b="1" dirty="0">
              <a:latin typeface="Arial" panose="020B0604020202020204" pitchFamily="34" charset="0"/>
            </a:endParaRPr>
          </a:p>
          <a:p>
            <a:r>
              <a:rPr lang="ja-JP" altLang="en-US" sz="4000" b="1" dirty="0">
                <a:latin typeface="Arial" panose="020B0604020202020204" pitchFamily="34" charset="0"/>
              </a:rPr>
              <a:t>目的</a:t>
            </a:r>
            <a:endParaRPr lang="ja-JP" altLang="en-US" sz="4000" b="1" dirty="0"/>
          </a:p>
        </p:txBody>
      </p:sp>
      <p:pic>
        <p:nvPicPr>
          <p:cNvPr id="7" name="図 6">
            <a:extLst>
              <a:ext uri="{FF2B5EF4-FFF2-40B4-BE49-F238E27FC236}">
                <a16:creationId xmlns:a16="http://schemas.microsoft.com/office/drawing/2014/main" id="{22F678D8-DB74-B6BD-D394-A863790EC9A1}"/>
              </a:ext>
            </a:extLst>
          </p:cNvPr>
          <p:cNvPicPr>
            <a:picLocks noChangeAspect="1"/>
          </p:cNvPicPr>
          <p:nvPr/>
        </p:nvPicPr>
        <p:blipFill>
          <a:blip r:embed="rId2"/>
          <a:stretch>
            <a:fillRect/>
          </a:stretch>
        </p:blipFill>
        <p:spPr>
          <a:xfrm>
            <a:off x="3725692" y="136525"/>
            <a:ext cx="8448276" cy="3404343"/>
          </a:xfrm>
          <a:prstGeom prst="rect">
            <a:avLst/>
          </a:prstGeom>
        </p:spPr>
      </p:pic>
      <p:pic>
        <p:nvPicPr>
          <p:cNvPr id="9" name="図 8">
            <a:extLst>
              <a:ext uri="{FF2B5EF4-FFF2-40B4-BE49-F238E27FC236}">
                <a16:creationId xmlns:a16="http://schemas.microsoft.com/office/drawing/2014/main" id="{BF6FD7C1-D898-7950-7ADD-D817A79871F4}"/>
              </a:ext>
            </a:extLst>
          </p:cNvPr>
          <p:cNvPicPr>
            <a:picLocks noChangeAspect="1"/>
          </p:cNvPicPr>
          <p:nvPr/>
        </p:nvPicPr>
        <p:blipFill>
          <a:blip r:embed="rId3"/>
          <a:stretch>
            <a:fillRect/>
          </a:stretch>
        </p:blipFill>
        <p:spPr>
          <a:xfrm>
            <a:off x="7733489" y="3177308"/>
            <a:ext cx="4215319" cy="3680692"/>
          </a:xfrm>
          <a:prstGeom prst="rect">
            <a:avLst/>
          </a:prstGeom>
        </p:spPr>
      </p:pic>
    </p:spTree>
    <p:extLst>
      <p:ext uri="{BB962C8B-B14F-4D97-AF65-F5344CB8AC3E}">
        <p14:creationId xmlns:p14="http://schemas.microsoft.com/office/powerpoint/2010/main" val="71368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895A3B-0039-B583-0DBB-19B3A13237D6}"/>
              </a:ext>
            </a:extLst>
          </p:cNvPr>
          <p:cNvSpPr>
            <a:spLocks noGrp="1"/>
          </p:cNvSpPr>
          <p:nvPr>
            <p:ph type="sldNum" sz="quarter" idx="12"/>
          </p:nvPr>
        </p:nvSpPr>
        <p:spPr/>
        <p:txBody>
          <a:bodyPr/>
          <a:lstStyle/>
          <a:p>
            <a:fld id="{F197ABEE-EE31-5049-83F5-365F309FF419}" type="slidenum">
              <a:rPr kumimoji="1" lang="ja-JP" altLang="en-US" smtClean="0"/>
              <a:t>8</a:t>
            </a:fld>
            <a:endParaRPr kumimoji="1" lang="ja-JP" altLang="en-US"/>
          </a:p>
        </p:txBody>
      </p:sp>
      <p:sp>
        <p:nvSpPr>
          <p:cNvPr id="6" name="テキスト ボックス 5">
            <a:extLst>
              <a:ext uri="{FF2B5EF4-FFF2-40B4-BE49-F238E27FC236}">
                <a16:creationId xmlns:a16="http://schemas.microsoft.com/office/drawing/2014/main" id="{C862AB14-5F8B-6C2A-5400-371354AEC0BD}"/>
              </a:ext>
            </a:extLst>
          </p:cNvPr>
          <p:cNvSpPr txBox="1"/>
          <p:nvPr/>
        </p:nvSpPr>
        <p:spPr>
          <a:xfrm>
            <a:off x="146711" y="2451274"/>
            <a:ext cx="3267698" cy="1323439"/>
          </a:xfrm>
          <a:prstGeom prst="rect">
            <a:avLst/>
          </a:prstGeom>
          <a:noFill/>
        </p:spPr>
        <p:txBody>
          <a:bodyPr wrap="square">
            <a:spAutoFit/>
          </a:bodyPr>
          <a:lstStyle/>
          <a:p>
            <a:r>
              <a:rPr lang="ja-JP" altLang="en-US" sz="4000" b="1" dirty="0">
                <a:latin typeface="Arial" panose="020B0604020202020204" pitchFamily="34" charset="0"/>
              </a:rPr>
              <a:t>食育基本法の</a:t>
            </a:r>
            <a:endParaRPr lang="en-US" altLang="ja-JP" sz="4000" b="1" dirty="0">
              <a:latin typeface="Arial" panose="020B0604020202020204" pitchFamily="34" charset="0"/>
            </a:endParaRPr>
          </a:p>
          <a:p>
            <a:r>
              <a:rPr lang="ja-JP" altLang="en-US" sz="4000" b="1" dirty="0">
                <a:latin typeface="Arial" panose="020B0604020202020204" pitchFamily="34" charset="0"/>
              </a:rPr>
              <a:t>基本理念</a:t>
            </a:r>
            <a:endParaRPr lang="ja-JP" altLang="en-US" sz="4000" b="1" dirty="0"/>
          </a:p>
        </p:txBody>
      </p:sp>
      <p:pic>
        <p:nvPicPr>
          <p:cNvPr id="4" name="図 3">
            <a:extLst>
              <a:ext uri="{FF2B5EF4-FFF2-40B4-BE49-F238E27FC236}">
                <a16:creationId xmlns:a16="http://schemas.microsoft.com/office/drawing/2014/main" id="{BC2D8603-2355-F543-F3B4-E5C1A93523C1}"/>
              </a:ext>
            </a:extLst>
          </p:cNvPr>
          <p:cNvPicPr>
            <a:picLocks noChangeAspect="1"/>
          </p:cNvPicPr>
          <p:nvPr/>
        </p:nvPicPr>
        <p:blipFill>
          <a:blip r:embed="rId2"/>
          <a:stretch>
            <a:fillRect/>
          </a:stretch>
        </p:blipFill>
        <p:spPr>
          <a:xfrm>
            <a:off x="3659980" y="0"/>
            <a:ext cx="8375514" cy="6146339"/>
          </a:xfrm>
          <a:prstGeom prst="rect">
            <a:avLst/>
          </a:prstGeom>
        </p:spPr>
      </p:pic>
    </p:spTree>
    <p:extLst>
      <p:ext uri="{BB962C8B-B14F-4D97-AF65-F5344CB8AC3E}">
        <p14:creationId xmlns:p14="http://schemas.microsoft.com/office/powerpoint/2010/main" val="6364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1"/>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食育の推進体制</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9</a:t>
            </a:fld>
            <a:endParaRPr kumimoji="1" lang="ja-JP" altLang="en-US"/>
          </a:p>
        </p:txBody>
      </p:sp>
    </p:spTree>
    <p:extLst>
      <p:ext uri="{BB962C8B-B14F-4D97-AF65-F5344CB8AC3E}">
        <p14:creationId xmlns:p14="http://schemas.microsoft.com/office/powerpoint/2010/main" val="22492996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c92678-ffac-41a5-9288-135868ad8e8c">
      <Terms xmlns="http://schemas.microsoft.com/office/infopath/2007/PartnerControls"/>
    </lcf76f155ced4ddcb4097134ff3c332f>
    <TaxCatchAll xmlns="9121a088-fc71-45a6-8b1f-b176b5eb726b" xsi:nil="true"/>
    <_x65e5__x4ed8__x3068__x6642__x9593_ xmlns="00c92678-ffac-41a5-9288-135868ad8e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A7F7802BC47F447A89A911457D48D3C" ma:contentTypeVersion="16" ma:contentTypeDescription="新しいドキュメントを作成します。" ma:contentTypeScope="" ma:versionID="d3e0512f9a27ab817317e1f854d445f9">
  <xsd:schema xmlns:xsd="http://www.w3.org/2001/XMLSchema" xmlns:xs="http://www.w3.org/2001/XMLSchema" xmlns:p="http://schemas.microsoft.com/office/2006/metadata/properties" xmlns:ns2="00c92678-ffac-41a5-9288-135868ad8e8c" xmlns:ns3="9121a088-fc71-45a6-8b1f-b176b5eb726b" targetNamespace="http://schemas.microsoft.com/office/2006/metadata/properties" ma:root="true" ma:fieldsID="7a3ee394a36706714b5aeffe3636a33e" ns2:_="" ns3:_="">
    <xsd:import namespace="00c92678-ffac-41a5-9288-135868ad8e8c"/>
    <xsd:import namespace="9121a088-fc71-45a6-8b1f-b176b5eb72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x65e5__x4ed8__x3068__x6642__x9593_"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92678-ffac-41a5-9288-135868ad8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x65e5__x4ed8__x3068__x6642__x9593_" ma:index="20" nillable="true" ma:displayName="日付と時間" ma:format="DateOnly" ma:internalName="_x65e5__x4ed8__x3068__x6642__x9593_">
      <xsd:simpleType>
        <xsd:restriction base="dms:DateTim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21a088-fc71-45a6-8b1f-b176b5eb726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437ef09-308f-46e4-b65f-eea847356b21}" ma:internalName="TaxCatchAll" ma:showField="CatchAllData" ma:web="9121a088-fc71-45a6-8b1f-b176b5eb726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C2E98-EE3A-4186-973C-632332CE9318}">
  <ds:schemaRefs>
    <ds:schemaRef ds:uri="http://schemas.microsoft.com/sharepoint/v3/contenttype/forms"/>
  </ds:schemaRefs>
</ds:datastoreItem>
</file>

<file path=customXml/itemProps2.xml><?xml version="1.0" encoding="utf-8"?>
<ds:datastoreItem xmlns:ds="http://schemas.openxmlformats.org/officeDocument/2006/customXml" ds:itemID="{626DF867-D079-4DB8-AC49-6B934FBB5228}">
  <ds:schemaRefs>
    <ds:schemaRef ds:uri="http://purl.org/dc/elements/1.1/"/>
    <ds:schemaRef ds:uri="http://schemas.microsoft.com/office/2006/metadata/properties"/>
    <ds:schemaRef ds:uri="http://purl.org/dc/terms/"/>
    <ds:schemaRef ds:uri="http://schemas.microsoft.com/office/2006/documentManagement/types"/>
    <ds:schemaRef ds:uri="13dd2cbf-5189-48f5-a2e9-c185e9b5dfee"/>
    <ds:schemaRef ds:uri="69732729-77ab-4dd0-b3c4-e13634616a44"/>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4C8EABE-474A-4999-929A-EE3FE476E42D}"/>
</file>

<file path=docProps/app.xml><?xml version="1.0" encoding="utf-8"?>
<Properties xmlns="http://schemas.openxmlformats.org/officeDocument/2006/extended-properties" xmlns:vt="http://schemas.openxmlformats.org/officeDocument/2006/docPropsVTypes">
  <TotalTime>1985</TotalTime>
  <Words>1069</Words>
  <Application>Microsoft Macintosh PowerPoint</Application>
  <PresentationFormat>ワイド画面</PresentationFormat>
  <Paragraphs>87</Paragraphs>
  <Slides>28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游ゴシック</vt:lpstr>
      <vt:lpstr>Aldhabi</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小松 陽香</dc:creator>
  <cp:lastModifiedBy>河井 祐樹</cp:lastModifiedBy>
  <cp:revision>16</cp:revision>
  <cp:lastPrinted>2023-02-02T05:36:27Z</cp:lastPrinted>
  <dcterms:created xsi:type="dcterms:W3CDTF">2023-02-01T05:29:35Z</dcterms:created>
  <dcterms:modified xsi:type="dcterms:W3CDTF">2024-02-16T08:01:51Z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0x0101005A7F7802BC47F447A89A911457D48D3C</vt:lpwstr>
  </property>
</Properties>
</file>